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413" r:id="rId2"/>
    <p:sldId id="414" r:id="rId3"/>
    <p:sldId id="415" r:id="rId4"/>
    <p:sldId id="416" r:id="rId5"/>
    <p:sldId id="363" r:id="rId6"/>
    <p:sldId id="366" r:id="rId7"/>
    <p:sldId id="368" r:id="rId8"/>
    <p:sldId id="370" r:id="rId9"/>
    <p:sldId id="417" r:id="rId10"/>
    <p:sldId id="372" r:id="rId11"/>
    <p:sldId id="374" r:id="rId12"/>
    <p:sldId id="376" r:id="rId13"/>
    <p:sldId id="377" r:id="rId14"/>
    <p:sldId id="379" r:id="rId15"/>
    <p:sldId id="381" r:id="rId16"/>
    <p:sldId id="382" r:id="rId17"/>
    <p:sldId id="383" r:id="rId18"/>
    <p:sldId id="418" r:id="rId19"/>
    <p:sldId id="385" r:id="rId20"/>
    <p:sldId id="389" r:id="rId21"/>
    <p:sldId id="390" r:id="rId22"/>
    <p:sldId id="419" r:id="rId23"/>
    <p:sldId id="393" r:id="rId24"/>
    <p:sldId id="396" r:id="rId25"/>
    <p:sldId id="402" r:id="rId26"/>
    <p:sldId id="404" r:id="rId27"/>
    <p:sldId id="405" r:id="rId28"/>
    <p:sldId id="406" r:id="rId29"/>
    <p:sldId id="408" r:id="rId30"/>
    <p:sldId id="410" r:id="rId31"/>
    <p:sldId id="411" r:id="rId32"/>
    <p:sldId id="401" r:id="rId33"/>
    <p:sldId id="412" r:id="rId34"/>
    <p:sldId id="388" r:id="rId35"/>
    <p:sldId id="423" r:id="rId36"/>
    <p:sldId id="420" r:id="rId37"/>
    <p:sldId id="421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Malgun Gothic" panose="020B0503020000020004" pitchFamily="34" charset="-127"/>
      <p:regular r:id="rId41"/>
      <p:bold r:id="rId42"/>
    </p:embeddedFont>
    <p:embeddedFont>
      <p:font typeface="Samsung Sharp Sans" panose="020B0604020202020204" charset="0"/>
      <p:regular r:id="rId43"/>
      <p:bold r:id="rId44"/>
    </p:embeddedFont>
    <p:embeddedFont>
      <p:font typeface="SamsungOne 400" panose="020B0503030303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6" roundtripDataSignature="AMtx7mgePZtpO9JozpEar59/8GNMi4+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C3E2A3-F3FA-46EC-B7F4-242DCBF29120}">
  <a:tblStyle styleId="{DEC3E2A3-F3FA-46EC-B7F4-242DCBF2912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6194E8-49FD-4F77-AA88-6A72EE36DBA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45DFEF-0B4F-4969-B0CC-16DCA56721AD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4" y="240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8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9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43154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3/blei03a/blei03a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i.stanford.edu/~ang/papers/nips01-lda.pdf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3/blei03a/blei03a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i.stanford.edu/~ang/papers/nips01-lda.pdf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f9e089e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f9e089e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30f9e089e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57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3" name="Google Shape;2233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bolsa de palabras (BOW) es uno de los modelos de representación más sencillos.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Un documento está representado por una colección de sus palabras.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34" name="Google Shape;2234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72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6" name="Google Shape;2286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DTM y TDM son representaciones matriciales de varios documentos a la vez.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las "características" son las "palabras".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87" name="Google Shape;2287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5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7" name="Google Shape;2337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muestra un ejemplo de TDM.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DTM y TDM son intercambiables por transposición de la matriz.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338" name="Google Shape;2338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8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2" name="Google Shape;2352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define la frecuencia de los términos (TF). Es una propiedad de una palabra para un documento determinado.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353" name="Google Shape;2353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0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3" name="Google Shape;2383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definen la frecuencia de los documentos (DF) y la frecuencia inversa de los documentos (IDF).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asumimos que </a:t>
            </a:r>
            <a:r>
              <a:rPr lang="en-US" sz="1200" i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𝐿𝑜𝑔()=〖𝐿𝑜𝑔〗_10 </a:t>
            </a:r>
            <a:r>
              <a:rPr lang="en-US" sz="1200" i="0">
                <a:latin typeface="Cambria Math"/>
                <a:ea typeface="Cambria Math"/>
                <a:cs typeface="Cambria Math"/>
                <a:sym typeface="Cambria Math"/>
              </a:rPr>
              <a:t>()</a:t>
            </a:r>
            <a:r>
              <a:rPr lang="en-US"/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DF e IDF son propiedades de las palabras para todo el corpus (no son específicas de cada documento). </a:t>
            </a:r>
            <a:endParaRPr/>
          </a:p>
        </p:txBody>
      </p:sp>
      <p:sp>
        <p:nvSpPr>
          <p:cNvPr id="2384" name="Google Shape;2384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14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4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4" name="Google Shape;2414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Podemos obtener la representación TF IDF multiplicando la matriz TF por la matriz IDF.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Atención: esto </a:t>
            </a:r>
            <a:r>
              <a:rPr lang="en-US" b="1"/>
              <a:t>no </a:t>
            </a:r>
            <a:r>
              <a:rPr lang="en-US"/>
              <a:t>es una multiplicación matricial del álgebra lineal. Se trata de una multiplicación por elementos con emisión.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biblioteca Numpy soporta la multiplicación por elementos con el operador asterisco "*".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Con la TF IDF, los documentos se expresan como vectores.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415" name="Google Shape;2415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65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similitud entre dos documentos puede medirse mediante la llamada similitud del coseno.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434" name="Google Shape;2434;p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44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TRATA ESTA PRÁCTICA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se prueban tipos de visualización más avanzados que ofrece la biblioteca Seaborn.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INSTRUCCIÓN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Jupyter Notebook.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los archivos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ex_0510.ipynb de la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Coding Exercise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Revisa los ejemplos de los temas que aparecen a continuación:</a:t>
            </a:r>
            <a:b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lphaU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Visualización con Seaborn (más ejemplos).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Conjunto de gráficos de dispersión.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calor.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Utilice la celda en blanco de la parte inferior para practicar sus propias necesidades personales.</a:t>
            </a:r>
            <a:endParaRPr/>
          </a:p>
        </p:txBody>
      </p:sp>
      <p:sp>
        <p:nvSpPr>
          <p:cNvPr id="2457" name="Google Shape;2457;p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7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28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9" name="Google Shape;2489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 estamos construyendo uno de los algoritmos de clasificación más sencillos.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Aplicaremos el teorema de Bayes para estimar las probabilidades.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Este algoritmo asume la representación BOW.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Por comodidad, suponemos que sólo hay dos tipos de documentos (o categorías) posibles.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Este algoritmo puede generalizarse fácilmente a más de dos tipos de documentos. </a:t>
            </a:r>
            <a:endParaRPr/>
          </a:p>
        </p:txBody>
      </p:sp>
      <p:sp>
        <p:nvSpPr>
          <p:cNvPr id="2490" name="Google Shape;2490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f9e089eba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f9e089eb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941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2" name="Google Shape;2572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etapa de predicción consiste en sumar las correspondientes probabilidades logarítmicas de la clase A y B para su comparación.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etiqueta predicha (tipo de documento) se decide comparando las probabilidades logarítmicas totales.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573" name="Google Shape;2573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9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5" name="Google Shape;2585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Una vez que representamos los documentos en el formato TF IDF, podemos utilizar algoritmos de aprendizaje automático más sofisticados.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586" name="Google Shape;2586;p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19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082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6" name="Google Shape;2636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el análisis semántico latente (LSA), los temas se extraen de forma algebraica mediante el SVD.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37" name="Google Shape;2637;p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2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3" name="Google Shape;2673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la SVD.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74" name="Google Shape;2674;p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24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5" name="Google Shape;2845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la asignación latente de Dirichlet (LDA), los temas se extraen mediante un modelo probabilístico.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Puede encontrar más información en: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http://www.jmlr.org/papers/volume3/blei03a/blei03a.pdf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https://ai.stanford.edu/~ang/papers/nips01-lda.pdf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846" name="Google Shape;2846;p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15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4" name="Google Shape;2904;p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introducimos la distribución Multinomial que es esencialmente una generalización de la distribución Binomial.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distribución de probabilidad Dirichlet es un conjugado a priori de la distribución Multinomial.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05" name="Google Shape;2905;p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18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8" name="Google Shape;2938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LDA se basa en varios supuestos, tal y como se indica aquí.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39" name="Google Shape;2939;p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92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0" name="Google Shape;2950;p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 se ilustra el algoritmo LDA utilizando la "notación de placa".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51" name="Google Shape;2951;p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73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3" name="Google Shape;3063;p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𝜷 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es un vector de parámetros para otra prioridad de Dirichlet.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elige un tema junto con su distribución de palabras 𝝋_𝒌.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064" name="Google Shape;3064;p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1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71500" y="763588"/>
            <a:ext cx="8189913" cy="4608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79768" y="5542373"/>
            <a:ext cx="5438140" cy="363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SamsungOne 400" pitchFamily="34" charset="0"/>
                <a:ea typeface="SamsungOne 400" pitchFamily="34" charset="0"/>
                <a:sym typeface="Arial"/>
              </a:rPr>
              <a:t>3</a:t>
            </a:fld>
            <a:endParaRPr sz="1300" b="0" i="0" u="none" strike="noStrike" cap="none" dirty="0">
              <a:solidFill>
                <a:srgbClr val="000000"/>
              </a:solidFill>
              <a:latin typeface="SamsungOne 400" pitchFamily="34" charset="0"/>
              <a:ea typeface="SamsungOne 400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48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0" name="Google Shape;3180;p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proceso generativo corresponde a un razonamiento deductivo.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 continuación, resumimos los pasos explicados en las diapositivas anteriores.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181" name="Google Shape;3181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30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169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4" name="Google Shape;3204;p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inferencia de los temas corresponde a un razonamiento inductivo.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Puede encontrar más información en: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http://www.jmlr.org/papers/volume3/blei03a/blei03a.pdf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https://ai.stanford.edu/~ang/papers/nips01-lda.pdf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205" name="Google Shape;3205;p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31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99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0" name="Google Shape;2830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TRATA ESTA PRÁCTICA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se prueban tipos de visualización más avanzados que ofrece la biblioteca Seaborn.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INSTRUCCIÓN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Jupyter Notebook.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los archivos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ex_0512.ipynb de la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Coding Exercise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Revisa los ejemplos de los temas que aparecen a continuación:</a:t>
            </a:r>
            <a:b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lphaU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Visualización con Seaborn (más ejemplos).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Conjunto de gráficos de dispersión.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calor.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Utilice la celda en blanco de la parte inferior para practicar sus propias necesidades personales.</a:t>
            </a:r>
            <a:endParaRPr/>
          </a:p>
        </p:txBody>
      </p:sp>
      <p:sp>
        <p:nvSpPr>
          <p:cNvPr id="2831" name="Google Shape;2831;p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32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1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6" name="Google Shape;3216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TRATA ESTA PRÁCTICA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se prueban tipos de visualización más avanzados que ofrece la biblioteca Seaborn.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INSTRUCCIÓN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Jupyter Notebook.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los archivos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ex_0513.ipynb de la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Coding Exercise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Revisa los ejemplos de los temas que aparecen a continuación:</a:t>
            </a:r>
            <a:b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lphaU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Visualización con Seaborn (más ejemplos).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Conjunto de gráficos de dispersión.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calor.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Utilice la celda en blanco de la parte inferior para practicar sus propias necesidades personales.</a:t>
            </a:r>
            <a:endParaRPr/>
          </a:p>
        </p:txBody>
      </p:sp>
      <p:sp>
        <p:nvSpPr>
          <p:cNvPr id="3217" name="Google Shape;3217;p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33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0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>
          <a:extLst>
            <a:ext uri="{FF2B5EF4-FFF2-40B4-BE49-F238E27FC236}">
              <a16:creationId xmlns:a16="http://schemas.microsoft.com/office/drawing/2014/main" id="{96A3BEE7-5265-A00B-EBD8-97504C14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99:notes">
            <a:extLst>
              <a:ext uri="{FF2B5EF4-FFF2-40B4-BE49-F238E27FC236}">
                <a16:creationId xmlns:a16="http://schemas.microsoft.com/office/drawing/2014/main" id="{81B9957B-70E7-502B-2693-B73D31C87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6" name="Google Shape;2346;p99:notes">
            <a:extLst>
              <a:ext uri="{FF2B5EF4-FFF2-40B4-BE49-F238E27FC236}">
                <a16:creationId xmlns:a16="http://schemas.microsoft.com/office/drawing/2014/main" id="{0003A7AC-C498-3E27-6650-E7E760AD7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repasamos algunas aplicaciones de PCA y NMF.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 (Consulte los pasos 1-3 de</a:t>
            </a:r>
            <a:r>
              <a:rPr lang="en-US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de codificación # 0401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ex_0404.ipynb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Reducción dimensional con PCA.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Lea los datos y explore.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Visualiza los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Visualice la entrada dimensional reducida por PCA.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Análisis de la razón de varianza acumulada (CVR).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 Reducción dimensional con NMF.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Visualice la entrada dimensional reducida por NMF.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C. Visualización de alta dimensión optimizada con PCA.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Simular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Visualice en el plano definido por PC1 y PC2.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7" name="Google Shape;2347;p99:notes">
            <a:extLst>
              <a:ext uri="{FF2B5EF4-FFF2-40B4-BE49-F238E27FC236}">
                <a16:creationId xmlns:a16="http://schemas.microsoft.com/office/drawing/2014/main" id="{E5E805BB-5DDF-E2CD-B011-B042AB9AD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34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09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9e089eb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9e089eb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0f9e089eb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7962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f9e089eb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f9e089eba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0f9e089eba_0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32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2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6" name="Google Shape;2086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Un modelo lingüístico es un modelo estadístico que calcula y predice las probabilidades de las secuencias de palabras.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Tiene muchas aplicaciones importantes.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87" name="Google Shape;2087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7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6" name="Google Shape;2126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Para calcular la probabilidad de una secuencia larga, podemos aplicar la regla de la cadena y descomponerla en un producto de probabilidades de secuencias más cortas.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127" name="Google Shape;2127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Las probabilidades exactas son difíciles de calcular a partir de los datos debido al problema de la dispersión.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cambio, podemos aproximarnos con los n-Gramas.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164" name="Google Shape;2164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8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TRATA ESTA PRÁCTICA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se prueban tipos de visualización más avanzados que ofrece la biblioteca Seaborn.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INSTRUCCIÓN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Jupyter Notebook.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los archivos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ex_0509.ipynb de la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 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Coding Exercise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Revisa los ejemplos de los temas que aparecen a continuación:</a:t>
            </a:r>
            <a:b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lphaU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Visualización con Seaborn (más ejemplos).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Conjunto de gráficos de dispersión.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FacetGrid.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romanLcPeriod"/>
            </a:pPr>
            <a:r>
              <a:rPr lang="en-U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calor.</a:t>
            </a:r>
            <a:endParaRPr sz="10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Utilice la celda en blanco de la parte inferior para practicar sus propias necesidades personales.</a:t>
            </a:r>
            <a:endParaRPr/>
          </a:p>
        </p:txBody>
      </p:sp>
      <p:sp>
        <p:nvSpPr>
          <p:cNvPr id="2201" name="Google Shape;2201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9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52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" type="title">
  <p:cSld name="Portada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1524000" y="1655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1524000" y="41354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98935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3">
  <p:cSld name="Blanco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9e089eba_0_82"/>
          <p:cNvSpPr/>
          <p:nvPr/>
        </p:nvSpPr>
        <p:spPr>
          <a:xfrm>
            <a:off x="0" y="-2"/>
            <a:ext cx="12192000" cy="8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8320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1">
  <p:cSld name="Contenido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838200" y="937721"/>
            <a:ext cx="4473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838200" y="2113748"/>
            <a:ext cx="4473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9301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3">
  <p:cSld name="Portada 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0f9e089eba_0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0f9e089eba_0_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30f9e089eba_0_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0f9e089eba_0_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98" name="Google Shape;98;g30f9e089eba_0_48"/>
          <p:cNvPicPr preferRelativeResize="0"/>
          <p:nvPr/>
        </p:nvPicPr>
        <p:blipFill rotWithShape="1">
          <a:blip r:embed="rId3">
            <a:alphaModFix/>
          </a:blip>
          <a:srcRect l="21531" b="33660"/>
          <a:stretch/>
        </p:blipFill>
        <p:spPr>
          <a:xfrm>
            <a:off x="1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0f9e089eba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-611864" y="-2147892"/>
            <a:ext cx="2930303" cy="356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423812" y="-3651122"/>
            <a:ext cx="4914901" cy="59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0f9e089eba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5985" y="250111"/>
            <a:ext cx="2185001" cy="213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8522345" y="4231333"/>
            <a:ext cx="3310914" cy="40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0f9e089eba_0_48"/>
          <p:cNvSpPr/>
          <p:nvPr/>
        </p:nvSpPr>
        <p:spPr>
          <a:xfrm>
            <a:off x="0" y="0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30f9e089eba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0f9e089eba_0_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0f9e089eba_0_48"/>
          <p:cNvSpPr txBox="1">
            <a:spLocks noGrp="1"/>
          </p:cNvSpPr>
          <p:nvPr>
            <p:ph type="ctrTitle"/>
          </p:nvPr>
        </p:nvSpPr>
        <p:spPr>
          <a:xfrm>
            <a:off x="5951975" y="1731975"/>
            <a:ext cx="5510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8" name="Google Shape;108;g30f9e089eba_0_48"/>
          <p:cNvSpPr txBox="1">
            <a:spLocks noGrp="1"/>
          </p:cNvSpPr>
          <p:nvPr>
            <p:ph type="subTitle" idx="1"/>
          </p:nvPr>
        </p:nvSpPr>
        <p:spPr>
          <a:xfrm>
            <a:off x="5951975" y="4211650"/>
            <a:ext cx="55104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6709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40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6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Portada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0f9e089eba_0_7"/>
          <p:cNvSpPr/>
          <p:nvPr/>
        </p:nvSpPr>
        <p:spPr>
          <a:xfrm>
            <a:off x="0" y="27878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g30f9e089eba_0_7"/>
          <p:cNvPicPr preferRelativeResize="0"/>
          <p:nvPr/>
        </p:nvPicPr>
        <p:blipFill rotWithShape="1">
          <a:blip r:embed="rId2">
            <a:alphaModFix/>
          </a:blip>
          <a:srcRect l="13622" r="28386" b="2171"/>
          <a:stretch/>
        </p:blipFill>
        <p:spPr>
          <a:xfrm flipH="1">
            <a:off x="6096001" y="392978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0f9e089eba_0_7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g30f9e089eb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671" y="1074821"/>
            <a:ext cx="1069087" cy="105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30f9e089eb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2805" y="503252"/>
            <a:ext cx="2416401" cy="18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30f9e089eba_0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256" y="3627400"/>
            <a:ext cx="4238868" cy="2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30f9e089eba_0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232522" y="5397501"/>
            <a:ext cx="1409701" cy="15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0f9e089eba_0_7"/>
          <p:cNvSpPr/>
          <p:nvPr/>
        </p:nvSpPr>
        <p:spPr>
          <a:xfrm>
            <a:off x="0" y="-13939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0f9e089eba_0_7"/>
          <p:cNvSpPr txBox="1">
            <a:spLocks noGrp="1"/>
          </p:cNvSpPr>
          <p:nvPr>
            <p:ph type="ctrTitle"/>
          </p:nvPr>
        </p:nvSpPr>
        <p:spPr>
          <a:xfrm>
            <a:off x="518525" y="1780788"/>
            <a:ext cx="4627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g30f9e089eba_0_7"/>
          <p:cNvSpPr txBox="1">
            <a:spLocks noGrp="1"/>
          </p:cNvSpPr>
          <p:nvPr>
            <p:ph type="subTitle" idx="1"/>
          </p:nvPr>
        </p:nvSpPr>
        <p:spPr>
          <a:xfrm>
            <a:off x="518525" y="4497450"/>
            <a:ext cx="4833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34" name="Google Shape;34;g30f9e089eba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5" name="Google Shape;35;g30f9e089eba_0_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30f9e089eba_0_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0890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de Unidad">
  <p:cSld name="Portada de Unida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0" name="Google Shape;40;p16"/>
          <p:cNvSpPr/>
          <p:nvPr/>
        </p:nvSpPr>
        <p:spPr>
          <a:xfrm>
            <a:off x="0" y="-13950"/>
            <a:ext cx="6203400" cy="229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838200" y="789750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ubTitle" idx="1"/>
          </p:nvPr>
        </p:nvSpPr>
        <p:spPr>
          <a:xfrm>
            <a:off x="838200" y="1922649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6739275" y="1046500"/>
            <a:ext cx="5092200" cy="5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1860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2" type="obj">
  <p:cSld name="Contenido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1"/>
          </p:nvPr>
        </p:nvSpPr>
        <p:spPr>
          <a:xfrm>
            <a:off x="838200" y="2464525"/>
            <a:ext cx="10515600" cy="3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8658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2 1">
  <p:cSld name="Contenido 2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f9e089eba_0_94"/>
          <p:cNvSpPr txBox="1">
            <a:spLocks noGrp="1"/>
          </p:cNvSpPr>
          <p:nvPr>
            <p:ph type="title"/>
          </p:nvPr>
        </p:nvSpPr>
        <p:spPr>
          <a:xfrm>
            <a:off x="2955075" y="91100"/>
            <a:ext cx="6830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" name="Google Shape;54;g30f9e089eba_0_94"/>
          <p:cNvSpPr txBox="1">
            <a:spLocks noGrp="1"/>
          </p:cNvSpPr>
          <p:nvPr>
            <p:ph type="body" idx="1"/>
          </p:nvPr>
        </p:nvSpPr>
        <p:spPr>
          <a:xfrm>
            <a:off x="838200" y="1231725"/>
            <a:ext cx="10515600" cy="5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5" name="Google Shape;55;g30f9e089eba_0_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0f9e089eba_0_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30f9e089eba_0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8549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5" type="secHead">
  <p:cSld name="Portada 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8200" y="1821270"/>
            <a:ext cx="10515600" cy="1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ubTitle" idx="1"/>
          </p:nvPr>
        </p:nvSpPr>
        <p:spPr>
          <a:xfrm>
            <a:off x="838200" y="3827646"/>
            <a:ext cx="91440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01552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 type="twoObj">
  <p:cSld name="Contenido 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1090118"/>
            <a:ext cx="105156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838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6172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1225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4" type="titleOnly">
  <p:cSld name="Portada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83232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838200" y="2532250"/>
            <a:ext cx="83232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18276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blank">
  <p:cSld name="Blanco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574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982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8200" y="2769325"/>
            <a:ext cx="10515600" cy="340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07198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3/blei03a/blei03a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hyperlink" Target="https://ai.stanford.edu/~ang/papers/nips01-lda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82.png"/><Relationship Id="rId21" Type="http://schemas.openxmlformats.org/officeDocument/2006/relationships/image" Target="../media/image95.png"/><Relationship Id="rId7" Type="http://schemas.openxmlformats.org/officeDocument/2006/relationships/image" Target="../media/image6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85.png"/><Relationship Id="rId5" Type="http://schemas.openxmlformats.org/officeDocument/2006/relationships/image" Target="../media/image65.png"/><Relationship Id="rId15" Type="http://schemas.openxmlformats.org/officeDocument/2006/relationships/image" Target="../media/image89.png"/><Relationship Id="rId10" Type="http://schemas.openxmlformats.org/officeDocument/2006/relationships/image" Target="../media/image70.png"/><Relationship Id="rId19" Type="http://schemas.openxmlformats.org/officeDocument/2006/relationships/image" Target="../media/image93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0f9e089eb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60" y="2229384"/>
            <a:ext cx="3920897" cy="2352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6;p1"/>
          <p:cNvSpPr/>
          <p:nvPr/>
        </p:nvSpPr>
        <p:spPr>
          <a:xfrm>
            <a:off x="795000" y="4738945"/>
            <a:ext cx="5830657" cy="36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1428A0"/>
              </a:buClr>
              <a:buSzPts val="2399"/>
            </a:pP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Curso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de </a:t>
            </a: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Inteligencia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Artificial</a:t>
            </a:r>
            <a:endParaRPr sz="2399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16"/>
          <p:cNvSpPr/>
          <p:nvPr/>
        </p:nvSpPr>
        <p:spPr>
          <a:xfrm>
            <a:off x="797049" y="4923911"/>
            <a:ext cx="515253" cy="33179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FBFBF">
                  <a:alpha val="0"/>
                </a:srgbClr>
              </a:gs>
              <a:gs pos="100000">
                <a:srgbClr val="A5A5A5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0000"/>
              </a:lnSpc>
            </a:pPr>
            <a:endParaRPr sz="2467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237" name="Google Shape;2237;p116"/>
          <p:cNvGrpSpPr/>
          <p:nvPr/>
        </p:nvGrpSpPr>
        <p:grpSpPr>
          <a:xfrm>
            <a:off x="1494783" y="3389573"/>
            <a:ext cx="2071295" cy="3242573"/>
            <a:chOff x="6275659" y="2888803"/>
            <a:chExt cx="2071295" cy="3242573"/>
          </a:xfrm>
        </p:grpSpPr>
        <p:pic>
          <p:nvPicPr>
            <p:cNvPr id="2238" name="Google Shape;2238;p116"/>
            <p:cNvPicPr preferRelativeResize="0"/>
            <p:nvPr/>
          </p:nvPicPr>
          <p:blipFill rotWithShape="1">
            <a:blip r:embed="rId3">
              <a:alphaModFix/>
            </a:blip>
            <a:srcRect l="22938" t="9466" r="25015" b="11665"/>
            <a:stretch/>
          </p:blipFill>
          <p:spPr>
            <a:xfrm>
              <a:off x="6356529" y="3715503"/>
              <a:ext cx="1809571" cy="2415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116"/>
            <p:cNvSpPr txBox="1"/>
            <p:nvPr/>
          </p:nvSpPr>
          <p:spPr>
            <a:xfrm>
              <a:off x="7208151" y="5091225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ordenador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0" name="Google Shape;2240;p116"/>
            <p:cNvSpPr txBox="1"/>
            <p:nvPr/>
          </p:nvSpPr>
          <p:spPr>
            <a:xfrm>
              <a:off x="7130100" y="5420845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ciencia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1" name="Google Shape;2241;p116"/>
            <p:cNvSpPr txBox="1"/>
            <p:nvPr/>
          </p:nvSpPr>
          <p:spPr>
            <a:xfrm rot="-3020716">
              <a:off x="7608714" y="3141101"/>
              <a:ext cx="77835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inteligencia</a:t>
              </a:r>
              <a:endParaRPr sz="1100" b="1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2" name="Google Shape;2242;p116"/>
            <p:cNvSpPr txBox="1"/>
            <p:nvPr/>
          </p:nvSpPr>
          <p:spPr>
            <a:xfrm rot="-4617030">
              <a:off x="6917948" y="3178582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a </a:t>
              </a:r>
              <a:r>
                <a:rPr lang="en-US" sz="1100" b="1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veces</a:t>
              </a:r>
              <a:endParaRPr sz="1100" b="1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3" name="Google Shape;2243;p116"/>
            <p:cNvSpPr/>
            <p:nvPr/>
          </p:nvSpPr>
          <p:spPr>
            <a:xfrm>
              <a:off x="6794832" y="3682319"/>
              <a:ext cx="120625" cy="251893"/>
            </a:xfrm>
            <a:custGeom>
              <a:avLst/>
              <a:gdLst/>
              <a:ahLst/>
              <a:cxnLst/>
              <a:rect l="l" t="t" r="r" b="b"/>
              <a:pathLst>
                <a:path w="148046" h="309154" extrusionOk="0">
                  <a:moveTo>
                    <a:pt x="0" y="0"/>
                  </a:moveTo>
                  <a:cubicBezTo>
                    <a:pt x="44268" y="67854"/>
                    <a:pt x="88537" y="135709"/>
                    <a:pt x="113211" y="187234"/>
                  </a:cubicBezTo>
                  <a:cubicBezTo>
                    <a:pt x="137885" y="238759"/>
                    <a:pt x="141515" y="288108"/>
                    <a:pt x="148046" y="309154"/>
                  </a:cubicBezTo>
                </a:path>
              </a:pathLst>
            </a:custGeom>
            <a:noFill/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6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4" name="Google Shape;2244;p116"/>
            <p:cNvSpPr/>
            <p:nvPr/>
          </p:nvSpPr>
          <p:spPr>
            <a:xfrm>
              <a:off x="7664423" y="3563144"/>
              <a:ext cx="120625" cy="304230"/>
            </a:xfrm>
            <a:custGeom>
              <a:avLst/>
              <a:gdLst/>
              <a:ahLst/>
              <a:cxnLst/>
              <a:rect l="l" t="t" r="r" b="b"/>
              <a:pathLst>
                <a:path w="108857" h="313508" extrusionOk="0">
                  <a:moveTo>
                    <a:pt x="108857" y="0"/>
                  </a:moveTo>
                  <a:cubicBezTo>
                    <a:pt x="91803" y="32657"/>
                    <a:pt x="74749" y="65314"/>
                    <a:pt x="56606" y="117565"/>
                  </a:cubicBezTo>
                  <a:cubicBezTo>
                    <a:pt x="38463" y="169816"/>
                    <a:pt x="19594" y="259079"/>
                    <a:pt x="0" y="313508"/>
                  </a:cubicBezTo>
                </a:path>
              </a:pathLst>
            </a:custGeom>
            <a:noFill/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6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5" name="Google Shape;2245;p116"/>
            <p:cNvSpPr/>
            <p:nvPr/>
          </p:nvSpPr>
          <p:spPr>
            <a:xfrm>
              <a:off x="7186791" y="3664580"/>
              <a:ext cx="12489" cy="205773"/>
            </a:xfrm>
            <a:custGeom>
              <a:avLst/>
              <a:gdLst/>
              <a:ahLst/>
              <a:cxnLst/>
              <a:rect l="l" t="t" r="r" b="b"/>
              <a:pathLst>
                <a:path w="15328" h="252549" extrusionOk="0">
                  <a:moveTo>
                    <a:pt x="10974" y="0"/>
                  </a:moveTo>
                  <a:cubicBezTo>
                    <a:pt x="814" y="95069"/>
                    <a:pt x="-9346" y="190138"/>
                    <a:pt x="15328" y="252549"/>
                  </a:cubicBezTo>
                </a:path>
              </a:pathLst>
            </a:custGeom>
            <a:noFill/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6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6" name="Google Shape;2246;p116"/>
            <p:cNvSpPr txBox="1"/>
            <p:nvPr/>
          </p:nvSpPr>
          <p:spPr>
            <a:xfrm>
              <a:off x="6583502" y="5231693"/>
              <a:ext cx="79316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llamado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7" name="Google Shape;2247;p116"/>
            <p:cNvSpPr txBox="1"/>
            <p:nvPr/>
          </p:nvSpPr>
          <p:spPr>
            <a:xfrm>
              <a:off x="6698118" y="4823637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máquina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8" name="Google Shape;2248;p116"/>
            <p:cNvSpPr txBox="1"/>
            <p:nvPr/>
          </p:nvSpPr>
          <p:spPr>
            <a:xfrm>
              <a:off x="7214671" y="4920828"/>
              <a:ext cx="84048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inteligencia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49" name="Google Shape;2249;p116"/>
            <p:cNvSpPr txBox="1"/>
            <p:nvPr/>
          </p:nvSpPr>
          <p:spPr>
            <a:xfrm>
              <a:off x="7088049" y="4584915"/>
              <a:ext cx="91266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demostrado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0" name="Google Shape;2250;p116"/>
            <p:cNvSpPr txBox="1"/>
            <p:nvPr/>
          </p:nvSpPr>
          <p:spPr>
            <a:xfrm>
              <a:off x="6858819" y="4325510"/>
              <a:ext cx="7123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contraste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1" name="Google Shape;2251;p116"/>
            <p:cNvSpPr txBox="1"/>
            <p:nvPr/>
          </p:nvSpPr>
          <p:spPr>
            <a:xfrm>
              <a:off x="7376672" y="4360886"/>
              <a:ext cx="7123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natural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2" name="Google Shape;2252;p116"/>
            <p:cNvSpPr txBox="1"/>
            <p:nvPr/>
          </p:nvSpPr>
          <p:spPr>
            <a:xfrm>
              <a:off x="6429320" y="4489372"/>
              <a:ext cx="7123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se </a:t>
              </a:r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muestra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3" name="Google Shape;2253;p116"/>
            <p:cNvSpPr txBox="1"/>
            <p:nvPr/>
          </p:nvSpPr>
          <p:spPr>
            <a:xfrm>
              <a:off x="6593497" y="5038868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humanos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4" name="Google Shape;2254;p116"/>
            <p:cNvSpPr txBox="1"/>
            <p:nvPr/>
          </p:nvSpPr>
          <p:spPr>
            <a:xfrm>
              <a:off x="6664916" y="5541066"/>
              <a:ext cx="7123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en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5" name="Google Shape;2255;p116"/>
            <p:cNvSpPr txBox="1"/>
            <p:nvPr/>
          </p:nvSpPr>
          <p:spPr>
            <a:xfrm>
              <a:off x="7633296" y="4208526"/>
              <a:ext cx="43105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es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6" name="Google Shape;2256;p116"/>
            <p:cNvSpPr txBox="1"/>
            <p:nvPr/>
          </p:nvSpPr>
          <p:spPr>
            <a:xfrm>
              <a:off x="7414055" y="5265198"/>
              <a:ext cx="357330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a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7" name="Google Shape;2257;p116"/>
            <p:cNvSpPr txBox="1"/>
            <p:nvPr/>
          </p:nvSpPr>
          <p:spPr>
            <a:xfrm>
              <a:off x="6944855" y="5366591"/>
              <a:ext cx="357330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el</a:t>
              </a:r>
              <a:endParaRPr sz="11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58" name="Google Shape;2258;p116"/>
            <p:cNvSpPr txBox="1"/>
            <p:nvPr/>
          </p:nvSpPr>
          <p:spPr>
            <a:xfrm rot="2847783">
              <a:off x="6253668" y="3354409"/>
              <a:ext cx="73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artificial</a:t>
              </a:r>
              <a:endParaRPr sz="1100" b="1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260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263" name="Google Shape;2263;p116"/>
          <p:cNvGrpSpPr/>
          <p:nvPr/>
        </p:nvGrpSpPr>
        <p:grpSpPr>
          <a:xfrm>
            <a:off x="176547" y="1034280"/>
            <a:ext cx="8783192" cy="215444"/>
            <a:chOff x="559817" y="2136914"/>
            <a:chExt cx="8783192" cy="215444"/>
          </a:xfrm>
        </p:grpSpPr>
        <p:sp>
          <p:nvSpPr>
            <p:cNvPr id="2264" name="Google Shape;2264;p116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65" name="Google Shape;2265;p116"/>
            <p:cNvSpPr/>
            <p:nvPr/>
          </p:nvSpPr>
          <p:spPr>
            <a:xfrm>
              <a:off x="712182" y="2136914"/>
              <a:ext cx="86308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bolsa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palabras (BOW; bag of words):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266" name="Google Shape;2266;p116"/>
          <p:cNvSpPr/>
          <p:nvPr/>
        </p:nvSpPr>
        <p:spPr>
          <a:xfrm>
            <a:off x="327930" y="1316670"/>
            <a:ext cx="5767773" cy="95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está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representado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ignora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orden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y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gramática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Sólo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importan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frecuencias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67" name="Google Shape;2267;p116"/>
          <p:cNvSpPr/>
          <p:nvPr/>
        </p:nvSpPr>
        <p:spPr>
          <a:xfrm>
            <a:off x="176547" y="2513265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68" name="Google Shape;2268;p116"/>
          <p:cNvSpPr/>
          <p:nvPr/>
        </p:nvSpPr>
        <p:spPr>
          <a:xfrm>
            <a:off x="599351" y="2391470"/>
            <a:ext cx="3960440" cy="114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/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informática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inteligencia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artificial, 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veces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llamada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inteligencia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máquinas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inteligencia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demostrada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máquinas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contraste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con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inteligencia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natural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mostrada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humanos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74" name="Google Shape;2274;p117"/>
          <p:cNvSpPr txBox="1"/>
          <p:nvPr/>
        </p:nvSpPr>
        <p:spPr>
          <a:xfrm>
            <a:off x="4006398" y="5139202"/>
            <a:ext cx="8008710" cy="56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indent="-444500">
              <a:lnSpc>
                <a:spcPct val="150000"/>
              </a:lnSpc>
              <a:buClr>
                <a:srgbClr val="262626"/>
              </a:buClr>
              <a:buSzPts val="1300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eliminar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"it", "the" y "of", el BOW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expresarse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275" name="Google Shape;2275;p117"/>
          <p:cNvGraphicFramePr/>
          <p:nvPr>
            <p:extLst>
              <p:ext uri="{D42A27DB-BD31-4B8C-83A1-F6EECF244321}">
                <p14:modId xmlns:p14="http://schemas.microsoft.com/office/powerpoint/2010/main" val="3457897797"/>
              </p:ext>
            </p:extLst>
          </p:nvPr>
        </p:nvGraphicFramePr>
        <p:xfrm>
          <a:off x="4072258" y="5584625"/>
          <a:ext cx="7587800" cy="57914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10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age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best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foolishness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times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was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wisdom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worst</a:t>
                      </a:r>
                      <a:endParaRPr sz="13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76" name="Google Shape;2276;p117"/>
          <p:cNvSpPr/>
          <p:nvPr/>
        </p:nvSpPr>
        <p:spPr>
          <a:xfrm>
            <a:off x="4470429" y="4301573"/>
            <a:ext cx="7189630" cy="94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"Fue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mejor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tiempos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tiempos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sabiduría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necedad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</a:p>
          <a:p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“It was the best of times, it was the worst of times, it was the age of wisdom, it was the age of foolishness)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277" name="Google Shape;2277;p117"/>
          <p:cNvGrpSpPr/>
          <p:nvPr/>
        </p:nvGrpSpPr>
        <p:grpSpPr>
          <a:xfrm>
            <a:off x="3895257" y="3995623"/>
            <a:ext cx="8783192" cy="200055"/>
            <a:chOff x="559817" y="2136914"/>
            <a:chExt cx="8783192" cy="200055"/>
          </a:xfrm>
        </p:grpSpPr>
        <p:sp>
          <p:nvSpPr>
            <p:cNvPr id="2278" name="Google Shape;2278;p117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279" name="Google Shape;2279;p117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bolsa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palabras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(BOW):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280" name="Google Shape;2280;p117"/>
          <p:cNvSpPr/>
          <p:nvPr/>
        </p:nvSpPr>
        <p:spPr>
          <a:xfrm>
            <a:off x="4047623" y="4362471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9" name="Google Shape;2289;p118"/>
          <p:cNvGraphicFramePr/>
          <p:nvPr>
            <p:extLst>
              <p:ext uri="{D42A27DB-BD31-4B8C-83A1-F6EECF244321}">
                <p14:modId xmlns:p14="http://schemas.microsoft.com/office/powerpoint/2010/main" val="1783033697"/>
              </p:ext>
            </p:extLst>
          </p:nvPr>
        </p:nvGraphicFramePr>
        <p:xfrm>
          <a:off x="1321983" y="3393211"/>
          <a:ext cx="1440000" cy="14400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75325" marR="75325" marT="37650" marB="376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0" name="Google Shape;2290;p118"/>
          <p:cNvSpPr/>
          <p:nvPr/>
        </p:nvSpPr>
        <p:spPr>
          <a:xfrm>
            <a:off x="1435657" y="4903833"/>
            <a:ext cx="12126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DTM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1" name="Google Shape;2291;p118"/>
          <p:cNvSpPr txBox="1"/>
          <p:nvPr/>
        </p:nvSpPr>
        <p:spPr>
          <a:xfrm>
            <a:off x="-120925" y="3397556"/>
            <a:ext cx="143765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1</a:t>
            </a:r>
            <a:endParaRPr sz="11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2" name="Google Shape;2292;p118"/>
          <p:cNvSpPr txBox="1"/>
          <p:nvPr/>
        </p:nvSpPr>
        <p:spPr>
          <a:xfrm>
            <a:off x="-161565" y="3686329"/>
            <a:ext cx="153925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2</a:t>
            </a:r>
            <a:endParaRPr sz="11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3" name="Google Shape;2293;p118"/>
          <p:cNvSpPr txBox="1"/>
          <p:nvPr/>
        </p:nvSpPr>
        <p:spPr>
          <a:xfrm>
            <a:off x="-161565" y="3975102"/>
            <a:ext cx="153925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3</a:t>
            </a:r>
            <a:endParaRPr sz="11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4" name="Google Shape;2294;p118"/>
          <p:cNvSpPr txBox="1"/>
          <p:nvPr/>
        </p:nvSpPr>
        <p:spPr>
          <a:xfrm>
            <a:off x="-263165" y="4263875"/>
            <a:ext cx="1772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4</a:t>
            </a:r>
            <a:endParaRPr sz="11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5" name="Google Shape;2295;p118"/>
          <p:cNvSpPr txBox="1"/>
          <p:nvPr/>
        </p:nvSpPr>
        <p:spPr>
          <a:xfrm>
            <a:off x="254992" y="4552650"/>
            <a:ext cx="1061733" cy="261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6" name="Google Shape;2296;p118"/>
          <p:cNvSpPr txBox="1"/>
          <p:nvPr/>
        </p:nvSpPr>
        <p:spPr>
          <a:xfrm rot="-5400000">
            <a:off x="820598" y="2717388"/>
            <a:ext cx="135120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nº 1</a:t>
            </a:r>
            <a:endParaRPr sz="110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7" name="Google Shape;2297;p118"/>
          <p:cNvSpPr txBox="1"/>
          <p:nvPr/>
        </p:nvSpPr>
        <p:spPr>
          <a:xfrm rot="-5400000">
            <a:off x="1054174" y="2651349"/>
            <a:ext cx="140200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nº 2</a:t>
            </a:r>
            <a:endParaRPr sz="110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8" name="Google Shape;2298;p118"/>
          <p:cNvSpPr txBox="1"/>
          <p:nvPr/>
        </p:nvSpPr>
        <p:spPr>
          <a:xfrm rot="-5400000">
            <a:off x="1343630" y="2651349"/>
            <a:ext cx="140200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#3</a:t>
            </a:r>
            <a:endParaRPr sz="110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299" name="Google Shape;2299;p118"/>
          <p:cNvSpPr txBox="1"/>
          <p:nvPr/>
        </p:nvSpPr>
        <p:spPr>
          <a:xfrm rot="-5400000">
            <a:off x="1678807" y="2697068"/>
            <a:ext cx="131056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#4</a:t>
            </a:r>
            <a:endParaRPr sz="110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0" name="Google Shape;2300;p118"/>
          <p:cNvSpPr txBox="1"/>
          <p:nvPr/>
        </p:nvSpPr>
        <p:spPr>
          <a:xfrm rot="-5400000">
            <a:off x="2168435" y="2897220"/>
            <a:ext cx="910225" cy="261610"/>
          </a:xfrm>
          <a:prstGeom prst="rect">
            <a:avLst/>
          </a:pr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301" name="Google Shape;2301;p118"/>
          <p:cNvGraphicFramePr/>
          <p:nvPr>
            <p:extLst>
              <p:ext uri="{D42A27DB-BD31-4B8C-83A1-F6EECF244321}">
                <p14:modId xmlns:p14="http://schemas.microsoft.com/office/powerpoint/2010/main" val="3391315178"/>
              </p:ext>
            </p:extLst>
          </p:nvPr>
        </p:nvGraphicFramePr>
        <p:xfrm>
          <a:off x="4442606" y="3393211"/>
          <a:ext cx="1440000" cy="14400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1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02" name="Google Shape;2302;p118"/>
          <p:cNvSpPr/>
          <p:nvPr/>
        </p:nvSpPr>
        <p:spPr>
          <a:xfrm>
            <a:off x="4556281" y="4903833"/>
            <a:ext cx="12126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TDM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3" name="Google Shape;2303;p118"/>
          <p:cNvSpPr txBox="1"/>
          <p:nvPr/>
        </p:nvSpPr>
        <p:spPr>
          <a:xfrm>
            <a:off x="2884633" y="3397556"/>
            <a:ext cx="155271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nº 1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4" name="Google Shape;2304;p118"/>
          <p:cNvSpPr txBox="1"/>
          <p:nvPr/>
        </p:nvSpPr>
        <p:spPr>
          <a:xfrm>
            <a:off x="2976073" y="3686329"/>
            <a:ext cx="139015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nº 2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5" name="Google Shape;2305;p118"/>
          <p:cNvSpPr txBox="1"/>
          <p:nvPr/>
        </p:nvSpPr>
        <p:spPr>
          <a:xfrm>
            <a:off x="2976073" y="3985262"/>
            <a:ext cx="146127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#3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6" name="Google Shape;2306;p118"/>
          <p:cNvSpPr txBox="1"/>
          <p:nvPr/>
        </p:nvSpPr>
        <p:spPr>
          <a:xfrm>
            <a:off x="2976073" y="4284195"/>
            <a:ext cx="146127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Característica</a:t>
            </a:r>
            <a:r>
              <a:rPr lang="en-US" sz="11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#4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7" name="Google Shape;2307;p118"/>
          <p:cNvSpPr txBox="1"/>
          <p:nvPr/>
        </p:nvSpPr>
        <p:spPr>
          <a:xfrm>
            <a:off x="3569228" y="4552650"/>
            <a:ext cx="868121" cy="261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8" name="Google Shape;2308;p118"/>
          <p:cNvSpPr txBox="1"/>
          <p:nvPr/>
        </p:nvSpPr>
        <p:spPr>
          <a:xfrm rot="-5400000">
            <a:off x="3797581" y="2563589"/>
            <a:ext cx="157752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1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09" name="Google Shape;2309;p118"/>
          <p:cNvSpPr txBox="1"/>
          <p:nvPr/>
        </p:nvSpPr>
        <p:spPr>
          <a:xfrm rot="-5400000">
            <a:off x="4087037" y="2563589"/>
            <a:ext cx="15775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2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10" name="Google Shape;2310;p118"/>
          <p:cNvSpPr txBox="1"/>
          <p:nvPr/>
        </p:nvSpPr>
        <p:spPr>
          <a:xfrm rot="-5400000">
            <a:off x="4376495" y="2563589"/>
            <a:ext cx="157752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11" name="Google Shape;2311;p118"/>
          <p:cNvSpPr txBox="1"/>
          <p:nvPr/>
        </p:nvSpPr>
        <p:spPr>
          <a:xfrm rot="-5400000">
            <a:off x="4665951" y="2563589"/>
            <a:ext cx="15775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1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nº 4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12" name="Google Shape;2312;p118"/>
          <p:cNvSpPr txBox="1"/>
          <p:nvPr/>
        </p:nvSpPr>
        <p:spPr>
          <a:xfrm rot="-5400000">
            <a:off x="5225407" y="2833569"/>
            <a:ext cx="1037528" cy="261610"/>
          </a:xfrm>
          <a:prstGeom prst="rect">
            <a:avLst/>
          </a:pr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313" name="Google Shape;2313;p118"/>
          <p:cNvGrpSpPr/>
          <p:nvPr/>
        </p:nvGrpSpPr>
        <p:grpSpPr>
          <a:xfrm>
            <a:off x="165580" y="1079904"/>
            <a:ext cx="8783192" cy="215444"/>
            <a:chOff x="559817" y="2136914"/>
            <a:chExt cx="8783192" cy="215444"/>
          </a:xfrm>
        </p:grpSpPr>
        <p:sp>
          <p:nvSpPr>
            <p:cNvPr id="2314" name="Google Shape;2314;p118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0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315" name="Google Shape;2315;p118"/>
            <p:cNvSpPr/>
            <p:nvPr/>
          </p:nvSpPr>
          <p:spPr>
            <a:xfrm>
              <a:off x="712182" y="2136914"/>
              <a:ext cx="86308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Matriz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Documento-Término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(DTM) y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Matriz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Término-Documento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(TDM):</a:t>
              </a:r>
              <a:endParaRPr sz="16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316" name="Google Shape;2316;p118"/>
          <p:cNvSpPr/>
          <p:nvPr/>
        </p:nvSpPr>
        <p:spPr>
          <a:xfrm>
            <a:off x="315947" y="1531036"/>
            <a:ext cx="8632825" cy="67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expresados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BOW son las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filas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DTM.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expresados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BOW son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columnas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TDM.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4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325" name="Google Shape;2325;p119"/>
          <p:cNvGraphicFramePr/>
          <p:nvPr>
            <p:extLst>
              <p:ext uri="{D42A27DB-BD31-4B8C-83A1-F6EECF244321}">
                <p14:modId xmlns:p14="http://schemas.microsoft.com/office/powerpoint/2010/main" val="1821201313"/>
              </p:ext>
            </p:extLst>
          </p:nvPr>
        </p:nvGraphicFramePr>
        <p:xfrm>
          <a:off x="3951579" y="5274800"/>
          <a:ext cx="8101025" cy="14834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97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3EB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3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26" name="Google Shape;2326;p119"/>
          <p:cNvSpPr/>
          <p:nvPr/>
        </p:nvSpPr>
        <p:spPr>
          <a:xfrm>
            <a:off x="3264457" y="5893370"/>
            <a:ext cx="5726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DTM =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27" name="Google Shape;2327;p119"/>
          <p:cNvSpPr/>
          <p:nvPr/>
        </p:nvSpPr>
        <p:spPr>
          <a:xfrm>
            <a:off x="7179658" y="3144876"/>
            <a:ext cx="3978377" cy="205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preprocesados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1: “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learning intelligence machine learning statistics"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2: “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machine classification learning performance"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3: “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machine classification, machine learning, machine performance"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31" name="Google Shape;2331;p119"/>
          <p:cNvSpPr/>
          <p:nvPr/>
        </p:nvSpPr>
        <p:spPr>
          <a:xfrm>
            <a:off x="6756853" y="3205777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0" name="Google Shape;2340;p120"/>
          <p:cNvGraphicFramePr/>
          <p:nvPr>
            <p:extLst>
              <p:ext uri="{D42A27DB-BD31-4B8C-83A1-F6EECF244321}">
                <p14:modId xmlns:p14="http://schemas.microsoft.com/office/powerpoint/2010/main" val="2755109409"/>
              </p:ext>
            </p:extLst>
          </p:nvPr>
        </p:nvGraphicFramePr>
        <p:xfrm>
          <a:off x="2423593" y="3227429"/>
          <a:ext cx="8067225" cy="22183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255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3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41" name="Google Shape;2341;p120"/>
          <p:cNvSpPr/>
          <p:nvPr/>
        </p:nvSpPr>
        <p:spPr>
          <a:xfrm>
            <a:off x="1700465" y="4213435"/>
            <a:ext cx="5726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TDM =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42" name="Google Shape;2342;p120"/>
          <p:cNvSpPr/>
          <p:nvPr/>
        </p:nvSpPr>
        <p:spPr>
          <a:xfrm>
            <a:off x="2452320" y="1244434"/>
            <a:ext cx="8632825" cy="143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preprocesados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6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1: "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learning intelligence machine learning statistics "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6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2: "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 learning performance "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6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3: "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classification, machine learning, machine performance "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46" name="Google Shape;2346;p120"/>
          <p:cNvSpPr/>
          <p:nvPr/>
        </p:nvSpPr>
        <p:spPr>
          <a:xfrm>
            <a:off x="1841638" y="1342349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" name="Google Shape;2355;p121"/>
          <p:cNvGrpSpPr/>
          <p:nvPr/>
        </p:nvGrpSpPr>
        <p:grpSpPr>
          <a:xfrm>
            <a:off x="-315429" y="1902245"/>
            <a:ext cx="8632825" cy="811495"/>
            <a:chOff x="635000" y="2708920"/>
            <a:chExt cx="8632824" cy="811495"/>
          </a:xfrm>
        </p:grpSpPr>
        <p:sp>
          <p:nvSpPr>
            <p:cNvPr id="2356" name="Google Shape;2356;p121"/>
            <p:cNvSpPr/>
            <p:nvPr/>
          </p:nvSpPr>
          <p:spPr>
            <a:xfrm>
              <a:off x="1984216" y="2708920"/>
              <a:ext cx="5851375" cy="80233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121"/>
            <p:cNvSpPr/>
            <p:nvPr/>
          </p:nvSpPr>
          <p:spPr>
            <a:xfrm>
              <a:off x="635000" y="2825115"/>
              <a:ext cx="8632824" cy="695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358" name="Google Shape;2358;p121"/>
          <p:cNvSpPr/>
          <p:nvPr/>
        </p:nvSpPr>
        <p:spPr>
          <a:xfrm>
            <a:off x="7106971" y="2109973"/>
            <a:ext cx="8632825" cy="3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TF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debe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calcularse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359" name="Google Shape;2359;p121"/>
          <p:cNvGrpSpPr/>
          <p:nvPr/>
        </p:nvGrpSpPr>
        <p:grpSpPr>
          <a:xfrm>
            <a:off x="196989" y="1028457"/>
            <a:ext cx="8783192" cy="215444"/>
            <a:chOff x="559817" y="2136914"/>
            <a:chExt cx="8783192" cy="215444"/>
          </a:xfrm>
        </p:grpSpPr>
        <p:sp>
          <p:nvSpPr>
            <p:cNvPr id="2360" name="Google Shape;2360;p121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0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361" name="Google Shape;2361;p121"/>
            <p:cNvSpPr/>
            <p:nvPr/>
          </p:nvSpPr>
          <p:spPr>
            <a:xfrm>
              <a:off x="712182" y="2136914"/>
              <a:ext cx="86308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Frecuencia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términos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(TF):</a:t>
              </a:r>
              <a:endParaRPr sz="16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362" name="Google Shape;2362;p121"/>
          <p:cNvSpPr/>
          <p:nvPr/>
        </p:nvSpPr>
        <p:spPr>
          <a:xfrm>
            <a:off x="347356" y="1229772"/>
            <a:ext cx="8632825" cy="67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Indica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importancia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relativa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cada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término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)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dentro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un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aparece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con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frecuencia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un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corto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tendría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valor de TF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grande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4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371" name="Google Shape;2371;p122"/>
          <p:cNvGraphicFramePr/>
          <p:nvPr>
            <p:extLst>
              <p:ext uri="{D42A27DB-BD31-4B8C-83A1-F6EECF244321}">
                <p14:modId xmlns:p14="http://schemas.microsoft.com/office/powerpoint/2010/main" val="2700932501"/>
              </p:ext>
            </p:extLst>
          </p:nvPr>
        </p:nvGraphicFramePr>
        <p:xfrm>
          <a:off x="912956" y="4349949"/>
          <a:ext cx="8067225" cy="22183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255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2/5 = 0.4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1/4 = 0.25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1/6 = 0.17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1/5 = 0.2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1/5 = 0.2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1/4 = 0.25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3/6 = 0.5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1/5 = 0.2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1/4 = 0.25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1/6 = 0.17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1/4 = 0.25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1/6 = 0.17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72" name="Google Shape;2372;p122"/>
          <p:cNvSpPr/>
          <p:nvPr/>
        </p:nvSpPr>
        <p:spPr>
          <a:xfrm>
            <a:off x="189828" y="5335955"/>
            <a:ext cx="5726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TF =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73" name="Google Shape;2373;p122"/>
          <p:cNvSpPr/>
          <p:nvPr/>
        </p:nvSpPr>
        <p:spPr>
          <a:xfrm>
            <a:off x="581203" y="2891197"/>
            <a:ext cx="6301131" cy="137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355600" indent="-355600"/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preprocesados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355600" indent="-355600">
              <a:spcBef>
                <a:spcPts val="600"/>
              </a:spcBef>
            </a:pP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 </a:t>
            </a:r>
            <a:r>
              <a:rPr lang="en-US" sz="1300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#1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"learning intelligence machine learning statistics</a:t>
            </a:r>
            <a:r>
              <a:rPr lang="en-US" sz="13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longitud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= 5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355600" indent="-355600">
              <a:spcBef>
                <a:spcPts val="600"/>
              </a:spcBef>
            </a:pP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	 </a:t>
            </a:r>
            <a:r>
              <a:rPr lang="en-US" sz="1300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#2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" machine classification learning performance </a:t>
            </a:r>
            <a:r>
              <a:rPr lang="en-US" sz="13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longitud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= 4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355600" indent="-355600">
              <a:spcBef>
                <a:spcPts val="600"/>
              </a:spcBef>
            </a:pP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  </a:t>
            </a:r>
            <a:r>
              <a:rPr lang="en-US" sz="1300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#3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" machine classification, machine learning, machine performance </a:t>
            </a:r>
            <a:r>
              <a:rPr lang="en-US" sz="13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longitud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= 6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77" name="Google Shape;2377;p122"/>
          <p:cNvSpPr/>
          <p:nvPr/>
        </p:nvSpPr>
        <p:spPr>
          <a:xfrm>
            <a:off x="196989" y="3476080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23"/>
          <p:cNvSpPr/>
          <p:nvPr/>
        </p:nvSpPr>
        <p:spPr>
          <a:xfrm>
            <a:off x="165977" y="2846557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IDF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propiedad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corpus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debe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calcularse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sólo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387" name="Google Shape;2387;p123"/>
          <p:cNvGrpSpPr/>
          <p:nvPr/>
        </p:nvGrpSpPr>
        <p:grpSpPr>
          <a:xfrm>
            <a:off x="-1275123" y="1907934"/>
            <a:ext cx="8632825" cy="894875"/>
            <a:chOff x="635000" y="2442624"/>
            <a:chExt cx="8632824" cy="894875"/>
          </a:xfrm>
        </p:grpSpPr>
        <p:sp>
          <p:nvSpPr>
            <p:cNvPr id="2388" name="Google Shape;2388;p123"/>
            <p:cNvSpPr/>
            <p:nvPr/>
          </p:nvSpPr>
          <p:spPr>
            <a:xfrm>
              <a:off x="1984216" y="2535168"/>
              <a:ext cx="5851375" cy="80233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23"/>
            <p:cNvSpPr/>
            <p:nvPr/>
          </p:nvSpPr>
          <p:spPr>
            <a:xfrm>
              <a:off x="635000" y="2442624"/>
              <a:ext cx="8632824" cy="8715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2390" name="Google Shape;2390;p123"/>
          <p:cNvGrpSpPr/>
          <p:nvPr/>
        </p:nvGrpSpPr>
        <p:grpSpPr>
          <a:xfrm>
            <a:off x="165977" y="1020275"/>
            <a:ext cx="8783192" cy="200055"/>
            <a:chOff x="559817" y="2136914"/>
            <a:chExt cx="8783192" cy="200055"/>
          </a:xfrm>
        </p:grpSpPr>
        <p:sp>
          <p:nvSpPr>
            <p:cNvPr id="2391" name="Google Shape;2391;p123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392" name="Google Shape;2392;p123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Frecuencia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(DF) y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frecuencia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inversa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(IDF):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393" name="Google Shape;2393;p123"/>
          <p:cNvSpPr/>
          <p:nvPr/>
        </p:nvSpPr>
        <p:spPr>
          <a:xfrm>
            <a:off x="165977" y="1304147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DF: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aparece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determinada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IDF: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medida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rareza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y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información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lleva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determinada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4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402" name="Google Shape;2402;p124"/>
          <p:cNvGraphicFramePr/>
          <p:nvPr>
            <p:extLst>
              <p:ext uri="{D42A27DB-BD31-4B8C-83A1-F6EECF244321}">
                <p14:modId xmlns:p14="http://schemas.microsoft.com/office/powerpoint/2010/main" val="1621761798"/>
              </p:ext>
            </p:extLst>
          </p:nvPr>
        </p:nvGraphicFramePr>
        <p:xfrm>
          <a:off x="3847280" y="4444703"/>
          <a:ext cx="8065025" cy="2218300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32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DF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</a:t>
                      </a: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DF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3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Log(3/3) = 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Log(3/1) = 0,48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3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Log(3/3) = 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Log(3/1) = 0,48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Log(3/2) = 0,18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Log(3/2) = 0,18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03" name="Google Shape;2403;p124"/>
          <p:cNvSpPr/>
          <p:nvPr/>
        </p:nvSpPr>
        <p:spPr>
          <a:xfrm>
            <a:off x="3124151" y="5430709"/>
            <a:ext cx="5726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FDI =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404" name="Google Shape;2404;p124"/>
          <p:cNvSpPr/>
          <p:nvPr/>
        </p:nvSpPr>
        <p:spPr>
          <a:xfrm>
            <a:off x="6518806" y="2939254"/>
            <a:ext cx="5595810" cy="14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preprocesados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1: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learning intelligence machine learning statistics 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2: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 learning performance 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3: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classification, machine learning, machine performance "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405" name="Google Shape;2405;p124"/>
          <p:cNvGrpSpPr/>
          <p:nvPr/>
        </p:nvGrpSpPr>
        <p:grpSpPr>
          <a:xfrm>
            <a:off x="6139212" y="2697734"/>
            <a:ext cx="8783192" cy="200055"/>
            <a:chOff x="559817" y="2136914"/>
            <a:chExt cx="8783192" cy="200055"/>
          </a:xfrm>
        </p:grpSpPr>
        <p:sp>
          <p:nvSpPr>
            <p:cNvPr id="2406" name="Google Shape;2406;p124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407" name="Google Shape;2407;p124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Frecuencia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(DF) y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frecuencia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inversa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(IDF):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408" name="Google Shape;2408;p124"/>
          <p:cNvSpPr/>
          <p:nvPr/>
        </p:nvSpPr>
        <p:spPr>
          <a:xfrm>
            <a:off x="6096000" y="3000155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38D99-BDBE-8E6F-2539-58EA57DDE0BD}"/>
              </a:ext>
            </a:extLst>
          </p:cNvPr>
          <p:cNvSpPr txBox="1"/>
          <p:nvPr/>
        </p:nvSpPr>
        <p:spPr>
          <a:xfrm>
            <a:off x="422515" y="4791739"/>
            <a:ext cx="2123916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419" dirty="0"/>
              <a:t>EL NÙMERO TOTAL DE DOCUMENTOS ES EL TOPE MÀXIMO PARA REPETICIONES DE PALABRAS PARA SABER LA RAREZA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25"/>
          <p:cNvSpPr/>
          <p:nvPr/>
        </p:nvSpPr>
        <p:spPr>
          <a:xfrm>
            <a:off x="253630" y="3688656"/>
            <a:ext cx="72312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TF IDF =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418" name="Google Shape;2418;p125"/>
          <p:cNvGraphicFramePr/>
          <p:nvPr>
            <p:extLst>
              <p:ext uri="{D42A27DB-BD31-4B8C-83A1-F6EECF244321}">
                <p14:modId xmlns:p14="http://schemas.microsoft.com/office/powerpoint/2010/main" val="765507856"/>
              </p:ext>
            </p:extLst>
          </p:nvPr>
        </p:nvGraphicFramePr>
        <p:xfrm>
          <a:off x="1120154" y="2713221"/>
          <a:ext cx="2556875" cy="2197125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9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0.4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0.17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0.17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0.25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0.17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19" name="Google Shape;2419;p125"/>
          <p:cNvGraphicFramePr/>
          <p:nvPr>
            <p:extLst>
              <p:ext uri="{D42A27DB-BD31-4B8C-83A1-F6EECF244321}">
                <p14:modId xmlns:p14="http://schemas.microsoft.com/office/powerpoint/2010/main" val="2675599071"/>
              </p:ext>
            </p:extLst>
          </p:nvPr>
        </p:nvGraphicFramePr>
        <p:xfrm>
          <a:off x="4248573" y="2713221"/>
          <a:ext cx="1655825" cy="2197125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111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</a:t>
                      </a: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DF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0.48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0.48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0.18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0.18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20" name="Google Shape;2420;p125"/>
          <p:cNvGraphicFramePr/>
          <p:nvPr>
            <p:extLst>
              <p:ext uri="{D42A27DB-BD31-4B8C-83A1-F6EECF244321}">
                <p14:modId xmlns:p14="http://schemas.microsoft.com/office/powerpoint/2010/main" val="3364001394"/>
              </p:ext>
            </p:extLst>
          </p:nvPr>
        </p:nvGraphicFramePr>
        <p:xfrm>
          <a:off x="6475927" y="2713221"/>
          <a:ext cx="2556875" cy="2197125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9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1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learning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intelligence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0.095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machine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statistics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0.095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classification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0.044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0.03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3EB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performance</a:t>
                      </a:r>
                      <a:endParaRPr sz="1200" b="0" dirty="0">
                        <a:solidFill>
                          <a:srgbClr val="193EB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0.044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0.03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21" name="Google Shape;2421;p125"/>
          <p:cNvSpPr txBox="1"/>
          <p:nvPr/>
        </p:nvSpPr>
        <p:spPr>
          <a:xfrm>
            <a:off x="3784397" y="3580937"/>
            <a:ext cx="3568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55600"/>
            <a:endParaRPr sz="24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422" name="Google Shape;2422;p125"/>
          <p:cNvSpPr txBox="1"/>
          <p:nvPr/>
        </p:nvSpPr>
        <p:spPr>
          <a:xfrm>
            <a:off x="6011750" y="3580937"/>
            <a:ext cx="3568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55600"/>
            <a:r>
              <a:rPr lang="en-US" sz="24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=</a:t>
            </a:r>
            <a:endParaRPr sz="2400" dirty="0">
              <a:solidFill>
                <a:srgbClr val="FF000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426" name="Google Shape;2426;p125"/>
          <p:cNvSpPr/>
          <p:nvPr/>
        </p:nvSpPr>
        <p:spPr>
          <a:xfrm>
            <a:off x="832742" y="1293023"/>
            <a:ext cx="8632825" cy="125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preprocesados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1: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learning intelligence machine learning statistics 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2: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 learning performance "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        </a:t>
            </a:r>
            <a:r>
              <a:rPr lang="en-US" sz="1300" b="1" dirty="0" err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 nº 3: "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machine classification, machine learning, machine performance "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427" name="Google Shape;2427;p125"/>
          <p:cNvGrpSpPr/>
          <p:nvPr/>
        </p:nvGrpSpPr>
        <p:grpSpPr>
          <a:xfrm>
            <a:off x="257571" y="987076"/>
            <a:ext cx="8783192" cy="200055"/>
            <a:chOff x="559817" y="2136914"/>
            <a:chExt cx="8783192" cy="200055"/>
          </a:xfrm>
        </p:grpSpPr>
        <p:sp>
          <p:nvSpPr>
            <p:cNvPr id="2428" name="Google Shape;2428;p125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429" name="Google Shape;2429;p125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Representación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la FDI: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430" name="Google Shape;2430;p125"/>
          <p:cNvSpPr/>
          <p:nvPr/>
        </p:nvSpPr>
        <p:spPr>
          <a:xfrm>
            <a:off x="409937" y="1353924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7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C7A1BFFC-205C-C4B1-4619-80E641728CA4}"/>
              </a:ext>
            </a:extLst>
          </p:cNvPr>
          <p:cNvSpPr/>
          <p:nvPr/>
        </p:nvSpPr>
        <p:spPr>
          <a:xfrm>
            <a:off x="3730713" y="3580937"/>
            <a:ext cx="464161" cy="62292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126"/>
          <p:cNvGrpSpPr/>
          <p:nvPr/>
        </p:nvGrpSpPr>
        <p:grpSpPr>
          <a:xfrm>
            <a:off x="1779589" y="2175128"/>
            <a:ext cx="8632825" cy="2694032"/>
            <a:chOff x="635000" y="2348880"/>
            <a:chExt cx="8632824" cy="2694032"/>
          </a:xfrm>
        </p:grpSpPr>
        <p:sp>
          <p:nvSpPr>
            <p:cNvPr id="2437" name="Google Shape;2437;p126"/>
            <p:cNvSpPr/>
            <p:nvPr/>
          </p:nvSpPr>
          <p:spPr>
            <a:xfrm>
              <a:off x="711202" y="2348880"/>
              <a:ext cx="8556622" cy="26940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126"/>
            <p:cNvSpPr/>
            <p:nvPr/>
          </p:nvSpPr>
          <p:spPr>
            <a:xfrm>
              <a:off x="635000" y="4169949"/>
              <a:ext cx="8632824" cy="771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2439" name="Google Shape;2439;p126"/>
            <p:cNvGrpSpPr/>
            <p:nvPr/>
          </p:nvGrpSpPr>
          <p:grpSpPr>
            <a:xfrm>
              <a:off x="3467274" y="2513599"/>
              <a:ext cx="2968276" cy="1479616"/>
              <a:chOff x="4511824" y="2949475"/>
              <a:chExt cx="2508386" cy="1250373"/>
            </a:xfrm>
          </p:grpSpPr>
          <p:sp>
            <p:nvSpPr>
              <p:cNvPr id="2440" name="Google Shape;2440;p126"/>
              <p:cNvSpPr txBox="1"/>
              <p:nvPr/>
            </p:nvSpPr>
            <p:spPr>
              <a:xfrm>
                <a:off x="5796811" y="2949475"/>
                <a:ext cx="576064" cy="260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endParaRPr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cxnSp>
            <p:nvCxnSpPr>
              <p:cNvPr id="2441" name="Google Shape;2441;p126"/>
              <p:cNvCxnSpPr/>
              <p:nvPr/>
            </p:nvCxnSpPr>
            <p:spPr>
              <a:xfrm rot="10800000" flipH="1">
                <a:off x="4511824" y="3140969"/>
                <a:ext cx="1512168" cy="72007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</p:cxnSp>
          <p:sp>
            <p:nvSpPr>
              <p:cNvPr id="2442" name="Google Shape;2442;p126"/>
              <p:cNvSpPr txBox="1"/>
              <p:nvPr/>
            </p:nvSpPr>
            <p:spPr>
              <a:xfrm>
                <a:off x="6444146" y="3712265"/>
                <a:ext cx="576064" cy="260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endParaRPr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cxnSp>
            <p:nvCxnSpPr>
              <p:cNvPr id="2443" name="Google Shape;2443;p126"/>
              <p:cNvCxnSpPr/>
              <p:nvPr/>
            </p:nvCxnSpPr>
            <p:spPr>
              <a:xfrm>
                <a:off x="4511824" y="3861048"/>
                <a:ext cx="216024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</p:cxnSp>
          <p:sp>
            <p:nvSpPr>
              <p:cNvPr id="2444" name="Google Shape;2444;p126"/>
              <p:cNvSpPr txBox="1"/>
              <p:nvPr/>
            </p:nvSpPr>
            <p:spPr>
              <a:xfrm>
                <a:off x="4853245" y="3205295"/>
                <a:ext cx="462474" cy="311406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445" name="Google Shape;2445;p126"/>
              <p:cNvSpPr txBox="1"/>
              <p:nvPr/>
            </p:nvSpPr>
            <p:spPr>
              <a:xfrm>
                <a:off x="5296167" y="3888442"/>
                <a:ext cx="500644" cy="311406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446" name="Google Shape;2446;p126"/>
              <p:cNvSpPr txBox="1"/>
              <p:nvPr/>
            </p:nvSpPr>
            <p:spPr>
              <a:xfrm>
                <a:off x="4770894" y="3608093"/>
                <a:ext cx="456147" cy="2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endParaRPr sz="1600" i="1">
                  <a:solidFill>
                    <a:srgbClr val="193EB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7" name="Google Shape;2447;p126"/>
          <p:cNvGrpSpPr/>
          <p:nvPr/>
        </p:nvGrpSpPr>
        <p:grpSpPr>
          <a:xfrm>
            <a:off x="1704406" y="1484787"/>
            <a:ext cx="8783192" cy="200055"/>
            <a:chOff x="559817" y="2136914"/>
            <a:chExt cx="8783192" cy="200055"/>
          </a:xfrm>
        </p:grpSpPr>
        <p:sp>
          <p:nvSpPr>
            <p:cNvPr id="2448" name="Google Shape;2448;p126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449" name="Google Shape;2449;p126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Similitud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coseno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450" name="Google Shape;2450;p126"/>
          <p:cNvSpPr/>
          <p:nvPr/>
        </p:nvSpPr>
        <p:spPr>
          <a:xfrm>
            <a:off x="1855789" y="1767174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son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vectores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similitud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entre dos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cuantificarse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0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EB9AE-FE7B-5A10-0962-B880C6C32094}"/>
              </a:ext>
            </a:extLst>
          </p:cNvPr>
          <p:cNvSpPr txBox="1"/>
          <p:nvPr/>
        </p:nvSpPr>
        <p:spPr>
          <a:xfrm>
            <a:off x="444007" y="3011068"/>
            <a:ext cx="3502650" cy="2893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b="1"/>
              <a:t>Aplicaciones Prácticas</a:t>
            </a:r>
          </a:p>
          <a:p>
            <a:r>
              <a:rPr lang="es-ES"/>
              <a:t>La similitud del coseno se utiliza en varios campos, por ejemplo: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/>
              <a:t>Procesamiento de Lenguaje Natural (PNL):</a:t>
            </a:r>
            <a:br>
              <a:rPr lang="es-ES"/>
            </a:br>
            <a:r>
              <a:rPr lang="es-ES"/>
              <a:t>Para comparar la similitud entre documentos o textos.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/>
              <a:t>Aprendizaje automático:</a:t>
            </a:r>
            <a:br>
              <a:rPr lang="es-ES"/>
            </a:br>
            <a:r>
              <a:rPr lang="es-ES"/>
              <a:t>Para medir la similitud entre características o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/>
              <a:t>Visión por Computadora:</a:t>
            </a:r>
            <a:br>
              <a:rPr lang="es-ES"/>
            </a:br>
            <a:r>
              <a:rPr lang="es-ES"/>
              <a:t>Para comparar características extraídas de imágenes.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B7025-2B97-9147-20FA-8D3A87FB1AB7}"/>
              </a:ext>
            </a:extLst>
          </p:cNvPr>
          <p:cNvSpPr txBox="1"/>
          <p:nvPr/>
        </p:nvSpPr>
        <p:spPr>
          <a:xfrm>
            <a:off x="8433521" y="3983736"/>
            <a:ext cx="3249281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b="1" dirty="0"/>
              <a:t>Resumen:</a:t>
            </a:r>
            <a:br>
              <a:rPr lang="es-ES" dirty="0"/>
            </a:br>
            <a:r>
              <a:rPr lang="es-ES" dirty="0"/>
              <a:t>La imagen ilustra dos vectores que parten del mismo punto y la forma de calcular la similitud entre ellos mediante el coseno del ángulo que forman. La fórmula compara la dirección de ambos vectores, considerando su magnitud, para determinar cuán parecidos son.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27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Ejercicio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codificación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#0510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460" name="Google Shape;2460;p127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2461" name="Google Shape;2461;p127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2" name="Google Shape;2462;p127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2463" name="Google Shape;2463;p127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127"/>
              <p:cNvSpPr/>
              <p:nvPr/>
            </p:nvSpPr>
            <p:spPr>
              <a:xfrm>
                <a:off x="4852511" y="4528466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los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pasos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de la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práctica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en el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archivo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'ex_0510.ipynb' </a:t>
                </a: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2465" name="Google Shape;2465;p127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260;p116"/>
          <p:cNvSpPr/>
          <p:nvPr/>
        </p:nvSpPr>
        <p:spPr>
          <a:xfrm>
            <a:off x="4557573" y="289751"/>
            <a:ext cx="3079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representación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3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Modelo Lingüístico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299869" y="1893470"/>
            <a:ext cx="5181600" cy="27708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6213" indent="-176213">
              <a:buClr>
                <a:srgbClr val="3F3F3F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3.1. Modelo lingüístico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3.2. Modelo de representación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3.3. Análisis de la clasificación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3.4. Modelado de temas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chemeClr val="tx1"/>
              </a:solidFill>
              <a:latin typeface="Arial" panose="020B0604020202020204" pitchFamily="34" charset="0"/>
              <a:ea typeface="Samsung Sharp Sans" pitchFamily="2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4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29"/>
          <p:cNvSpPr/>
          <p:nvPr/>
        </p:nvSpPr>
        <p:spPr>
          <a:xfrm>
            <a:off x="311367" y="5765254"/>
            <a:ext cx="49470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indent="-355600"/>
            <a:r>
              <a:rPr lang="en-US" sz="20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Precaución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subíndice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𝑤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sólo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sirve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etiquetar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Aquí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no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están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ordenadas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497" name="Google Shape;2497;p129"/>
          <p:cNvSpPr/>
          <p:nvPr/>
        </p:nvSpPr>
        <p:spPr>
          <a:xfrm>
            <a:off x="4570350" y="291384"/>
            <a:ext cx="30513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3.3.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clasificación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499" name="Google Shape;2499;p129"/>
          <p:cNvSpPr/>
          <p:nvPr/>
        </p:nvSpPr>
        <p:spPr>
          <a:xfrm>
            <a:off x="182474" y="936266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Clasificador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Naïve Bayes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500" name="Google Shape;2500;p129"/>
          <p:cNvGrpSpPr/>
          <p:nvPr/>
        </p:nvGrpSpPr>
        <p:grpSpPr>
          <a:xfrm>
            <a:off x="293371" y="1487540"/>
            <a:ext cx="8783192" cy="246221"/>
            <a:chOff x="559817" y="2136914"/>
            <a:chExt cx="8783192" cy="246221"/>
          </a:xfrm>
        </p:grpSpPr>
        <p:sp>
          <p:nvSpPr>
            <p:cNvPr id="2501" name="Google Shape;2501;p129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02" name="Google Shape;2502;p129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Clasificador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Naïve Bayes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utilizando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BOW: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503" name="Google Shape;2503;p129"/>
          <p:cNvSpPr/>
          <p:nvPr/>
        </p:nvSpPr>
        <p:spPr>
          <a:xfrm>
            <a:off x="294305" y="1949511"/>
            <a:ext cx="4982153" cy="207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comodidad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hay dos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y B.</a:t>
            </a:r>
            <a:b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ejemplo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A= "spam" y B = "no spam".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Apliquemos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BOW: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bolsas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y B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contienen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tokenizadas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Aplicando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teorema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Bayes,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tenemos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A823B-1AD4-98B6-3D38-FC1EA834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9" y="4294293"/>
            <a:ext cx="3505689" cy="1200318"/>
          </a:xfrm>
          <a:prstGeom prst="rect">
            <a:avLst/>
          </a:prstGeom>
        </p:spPr>
      </p:pic>
      <p:grpSp>
        <p:nvGrpSpPr>
          <p:cNvPr id="2529" name="Google Shape;2529;p131"/>
          <p:cNvGrpSpPr/>
          <p:nvPr/>
        </p:nvGrpSpPr>
        <p:grpSpPr>
          <a:xfrm>
            <a:off x="5392831" y="936266"/>
            <a:ext cx="8783192" cy="200055"/>
            <a:chOff x="559817" y="2136914"/>
            <a:chExt cx="8783192" cy="200055"/>
          </a:xfrm>
        </p:grpSpPr>
        <p:sp>
          <p:nvSpPr>
            <p:cNvPr id="2530" name="Google Shape;2530;p131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31" name="Google Shape;2531;p131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Clasificador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Naïve Bayes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utilizando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BOW: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532" name="Google Shape;2532;p131"/>
          <p:cNvSpPr/>
          <p:nvPr/>
        </p:nvSpPr>
        <p:spPr>
          <a:xfrm>
            <a:off x="5544213" y="1218655"/>
            <a:ext cx="5608324" cy="8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lugar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comparar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comparar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logaritmos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2" indent="-182562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Aplicando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𝐿𝑜𝑔() a ambos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signo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igualdad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tenemos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536" name="Google Shape;2536;p131"/>
          <p:cNvSpPr txBox="1"/>
          <p:nvPr/>
        </p:nvSpPr>
        <p:spPr>
          <a:xfrm>
            <a:off x="5488184" y="2584179"/>
            <a:ext cx="6077798" cy="108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562" indent="-182562" algn="just">
              <a:spcBef>
                <a:spcPts val="800"/>
              </a:spcBef>
              <a:buClr>
                <a:srgbClr val="262626"/>
              </a:buClr>
              <a:buSzPts val="1300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equilibramos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entrenamiento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=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entonces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i="1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 (P(A)) = Log (P(B))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Entonces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también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eliminar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términos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comparación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300" dirty="0">
              <a:latin typeface="SamsungOne 400" pitchFamily="34" charset="0"/>
              <a:ea typeface="SamsungOne 400" pitchFamily="34" charset="0"/>
            </a:endParaRPr>
          </a:p>
          <a:p>
            <a:endParaRPr sz="1300" dirty="0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23407-AD9A-870E-900C-4F89BDE5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823" y="2109779"/>
            <a:ext cx="6077798" cy="543001"/>
          </a:xfrm>
          <a:prstGeom prst="rect">
            <a:avLst/>
          </a:prstGeom>
        </p:spPr>
      </p:pic>
      <p:grpSp>
        <p:nvGrpSpPr>
          <p:cNvPr id="2542" name="Google Shape;2542;p132"/>
          <p:cNvGrpSpPr/>
          <p:nvPr/>
        </p:nvGrpSpPr>
        <p:grpSpPr>
          <a:xfrm>
            <a:off x="7622536" y="5525978"/>
            <a:ext cx="3129847" cy="1219139"/>
            <a:chOff x="2982653" y="3702527"/>
            <a:chExt cx="3964610" cy="1982349"/>
          </a:xfrm>
        </p:grpSpPr>
        <p:grpSp>
          <p:nvGrpSpPr>
            <p:cNvPr id="2543" name="Google Shape;2543;p132"/>
            <p:cNvGrpSpPr/>
            <p:nvPr/>
          </p:nvGrpSpPr>
          <p:grpSpPr>
            <a:xfrm>
              <a:off x="2982653" y="3702527"/>
              <a:ext cx="1484847" cy="1982349"/>
              <a:chOff x="2982653" y="4120124"/>
              <a:chExt cx="1484847" cy="1982349"/>
            </a:xfrm>
          </p:grpSpPr>
          <p:pic>
            <p:nvPicPr>
              <p:cNvPr id="2544" name="Google Shape;2544;p132"/>
              <p:cNvPicPr preferRelativeResize="0"/>
              <p:nvPr/>
            </p:nvPicPr>
            <p:blipFill rotWithShape="1">
              <a:blip r:embed="rId5">
                <a:alphaModFix/>
              </a:blip>
              <a:srcRect l="22938" t="9466" r="25015" b="11665"/>
              <a:stretch/>
            </p:blipFill>
            <p:spPr>
              <a:xfrm>
                <a:off x="2982653" y="4120124"/>
                <a:ext cx="1484847" cy="19823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5" name="Google Shape;2545;p132"/>
              <p:cNvSpPr txBox="1"/>
              <p:nvPr/>
            </p:nvSpPr>
            <p:spPr>
              <a:xfrm>
                <a:off x="3653590" y="4615034"/>
                <a:ext cx="3417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00"/>
                    </a:solidFill>
                    <a:latin typeface="SamsungOne 400" pitchFamily="34" charset="0"/>
                    <a:ea typeface="SamsungOne 400" pitchFamily="34" charset="0"/>
                  </a:rPr>
                  <a:t>A</a:t>
                </a:r>
                <a:endParaRPr sz="2400" dirty="0">
                  <a:solidFill>
                    <a:srgbClr val="FFFF00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46" name="Google Shape;2546;p132"/>
              <p:cNvSpPr txBox="1"/>
              <p:nvPr/>
            </p:nvSpPr>
            <p:spPr>
              <a:xfrm>
                <a:off x="3605086" y="5126692"/>
                <a:ext cx="238054" cy="2769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47" name="Google Shape;2547;p132"/>
              <p:cNvSpPr txBox="1"/>
              <p:nvPr/>
            </p:nvSpPr>
            <p:spPr>
              <a:xfrm>
                <a:off x="3415536" y="5203448"/>
                <a:ext cx="238054" cy="2769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48" name="Google Shape;2548;p132"/>
              <p:cNvSpPr txBox="1"/>
              <p:nvPr/>
            </p:nvSpPr>
            <p:spPr>
              <a:xfrm>
                <a:off x="3605086" y="5389071"/>
                <a:ext cx="238054" cy="2769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49" name="Google Shape;2549;p132"/>
              <p:cNvSpPr txBox="1"/>
              <p:nvPr/>
            </p:nvSpPr>
            <p:spPr>
              <a:xfrm>
                <a:off x="3859391" y="5075584"/>
                <a:ext cx="238054" cy="2769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0" name="Google Shape;2550;p132"/>
              <p:cNvSpPr txBox="1"/>
              <p:nvPr/>
            </p:nvSpPr>
            <p:spPr>
              <a:xfrm>
                <a:off x="3794636" y="5314981"/>
                <a:ext cx="238054" cy="276999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r="-1999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1" name="Google Shape;2551;p132"/>
              <p:cNvSpPr txBox="1"/>
              <p:nvPr/>
            </p:nvSpPr>
            <p:spPr>
              <a:xfrm>
                <a:off x="4048941" y="5248820"/>
                <a:ext cx="238054" cy="276999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2" name="Google Shape;2552;p132"/>
              <p:cNvSpPr txBox="1"/>
              <p:nvPr/>
            </p:nvSpPr>
            <p:spPr>
              <a:xfrm>
                <a:off x="3995312" y="4966159"/>
                <a:ext cx="238054" cy="27699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2553" name="Google Shape;2553;p132"/>
            <p:cNvGrpSpPr/>
            <p:nvPr/>
          </p:nvGrpSpPr>
          <p:grpSpPr>
            <a:xfrm>
              <a:off x="5462416" y="3702527"/>
              <a:ext cx="1484847" cy="1982349"/>
              <a:chOff x="5462416" y="4120124"/>
              <a:chExt cx="1484847" cy="1982349"/>
            </a:xfrm>
          </p:grpSpPr>
          <p:pic>
            <p:nvPicPr>
              <p:cNvPr id="2554" name="Google Shape;2554;p132"/>
              <p:cNvPicPr preferRelativeResize="0"/>
              <p:nvPr/>
            </p:nvPicPr>
            <p:blipFill rotWithShape="1">
              <a:blip r:embed="rId5">
                <a:alphaModFix/>
              </a:blip>
              <a:srcRect l="22938" t="9466" r="25015" b="11665"/>
              <a:stretch/>
            </p:blipFill>
            <p:spPr>
              <a:xfrm>
                <a:off x="5462416" y="4120124"/>
                <a:ext cx="1484847" cy="19823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55" name="Google Shape;2555;p132"/>
              <p:cNvSpPr txBox="1"/>
              <p:nvPr/>
            </p:nvSpPr>
            <p:spPr>
              <a:xfrm>
                <a:off x="6108658" y="4579295"/>
                <a:ext cx="3417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F0"/>
                    </a:solidFill>
                    <a:latin typeface="SamsungOne 400" pitchFamily="34" charset="0"/>
                    <a:ea typeface="SamsungOne 400" pitchFamily="34" charset="0"/>
                  </a:rPr>
                  <a:t>B</a:t>
                </a:r>
                <a:endParaRPr sz="2400" dirty="0">
                  <a:solidFill>
                    <a:srgbClr val="00B0F0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6" name="Google Shape;2556;p132"/>
              <p:cNvSpPr txBox="1"/>
              <p:nvPr/>
            </p:nvSpPr>
            <p:spPr>
              <a:xfrm>
                <a:off x="6346091" y="5041485"/>
                <a:ext cx="238054" cy="2769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7" name="Google Shape;2557;p132"/>
              <p:cNvSpPr txBox="1"/>
              <p:nvPr/>
            </p:nvSpPr>
            <p:spPr>
              <a:xfrm>
                <a:off x="5985642" y="5266562"/>
                <a:ext cx="238054" cy="2769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8" name="Google Shape;2558;p132"/>
              <p:cNvSpPr txBox="1"/>
              <p:nvPr/>
            </p:nvSpPr>
            <p:spPr>
              <a:xfrm>
                <a:off x="6083204" y="5395569"/>
                <a:ext cx="238054" cy="276999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59" name="Google Shape;2559;p132"/>
              <p:cNvSpPr txBox="1"/>
              <p:nvPr/>
            </p:nvSpPr>
            <p:spPr>
              <a:xfrm>
                <a:off x="6494915" y="5252486"/>
                <a:ext cx="238054" cy="2769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60" name="Google Shape;2560;p132"/>
              <p:cNvSpPr txBox="1"/>
              <p:nvPr/>
            </p:nvSpPr>
            <p:spPr>
              <a:xfrm>
                <a:off x="6217466" y="5181482"/>
                <a:ext cx="238054" cy="276999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61" name="Google Shape;2561;p132"/>
              <p:cNvSpPr txBox="1"/>
              <p:nvPr/>
            </p:nvSpPr>
            <p:spPr>
              <a:xfrm>
                <a:off x="6299792" y="5364365"/>
                <a:ext cx="238054" cy="276999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r="-23076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562" name="Google Shape;2562;p132"/>
              <p:cNvSpPr txBox="1"/>
              <p:nvPr/>
            </p:nvSpPr>
            <p:spPr>
              <a:xfrm>
                <a:off x="6537846" y="5100171"/>
                <a:ext cx="238054" cy="276999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r="-22497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</p:grpSp>
      <p:grpSp>
        <p:nvGrpSpPr>
          <p:cNvPr id="2563" name="Google Shape;2563;p132"/>
          <p:cNvGrpSpPr/>
          <p:nvPr/>
        </p:nvGrpSpPr>
        <p:grpSpPr>
          <a:xfrm>
            <a:off x="5392830" y="3600243"/>
            <a:ext cx="8783192" cy="200055"/>
            <a:chOff x="559817" y="2136914"/>
            <a:chExt cx="8783192" cy="200055"/>
          </a:xfrm>
        </p:grpSpPr>
        <p:sp>
          <p:nvSpPr>
            <p:cNvPr id="2564" name="Google Shape;2564;p132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65" name="Google Shape;2565;p132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Clasificador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Naïve Bayes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utilizando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BOW: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566" name="Google Shape;2566;p132"/>
          <p:cNvSpPr/>
          <p:nvPr/>
        </p:nvSpPr>
        <p:spPr>
          <a:xfrm>
            <a:off x="5544213" y="3882627"/>
            <a:ext cx="5926415" cy="185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Paso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entrenamiento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1) Para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bolsa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𝑃(𝑤_𝑖│𝐴)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logaritmos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𝐿𝑜𝑔(𝑃(𝑤_𝑖│𝐴)).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2) Para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bolsa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𝑃(𝑤_𝑖│𝐵)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logaritmos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𝐿𝑜𝑔(𝑃(𝑤_𝑖│𝐵)).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3)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Guarde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uso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posterior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logarítmicas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calculadas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pasos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1) y 2).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f9e089eba_1_17"/>
          <p:cNvSpPr txBox="1"/>
          <p:nvPr/>
        </p:nvSpPr>
        <p:spPr>
          <a:xfrm>
            <a:off x="6832069" y="1308827"/>
            <a:ext cx="46173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Capítulo 7</a:t>
            </a:r>
          </a:p>
          <a:p>
            <a:pPr lvl="0">
              <a:buSzPts val="4000"/>
            </a:pPr>
            <a:endParaRPr lang="es-MX" sz="1800" dirty="0">
              <a:solidFill>
                <a:schemeClr val="tx1"/>
              </a:solidFill>
            </a:endParaRPr>
          </a:p>
          <a:p>
            <a:pPr lvl="0">
              <a:buSzPts val="4000"/>
            </a:pPr>
            <a:r>
              <a:rPr lang="es-MX" sz="1800" dirty="0">
                <a:solidFill>
                  <a:schemeClr val="tx1"/>
                </a:solidFill>
              </a:rPr>
              <a:t>Procesamiento del lenguaje natural y modelos lingüísticos para la minería de textos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0f9e089eba_1_17"/>
          <p:cNvSpPr txBox="1"/>
          <p:nvPr/>
        </p:nvSpPr>
        <p:spPr>
          <a:xfrm>
            <a:off x="772998" y="3429000"/>
            <a:ext cx="46170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Pellentesque habitant morbi tristique senectus et netus et malesuada fames ac turpis egestas.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30f9e089eba_1_17"/>
          <p:cNvCxnSpPr/>
          <p:nvPr/>
        </p:nvCxnSpPr>
        <p:spPr>
          <a:xfrm>
            <a:off x="772997" y="2903729"/>
            <a:ext cx="46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g30f9e089eba_1_17"/>
          <p:cNvCxnSpPr/>
          <p:nvPr/>
        </p:nvCxnSpPr>
        <p:spPr>
          <a:xfrm>
            <a:off x="6947897" y="2095672"/>
            <a:ext cx="43365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645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33"/>
          <p:cNvSpPr/>
          <p:nvPr/>
        </p:nvSpPr>
        <p:spPr>
          <a:xfrm>
            <a:off x="178816" y="1523418"/>
            <a:ext cx="4772969" cy="271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Paso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predicción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1) Dado un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prueba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formado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las palabras 𝑤′_1,𝑤′_2,𝑤′_3, ...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sumar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sus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logarítmicas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</a:p>
          <a:p>
            <a:pPr>
              <a:spcBef>
                <a:spcPts val="800"/>
              </a:spcBef>
            </a:pPr>
            <a:endParaRPr lang="en-US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2) Si 𝐿𝑜𝑔𝑃𝑟𝑜𝑏𝐴 &gt; 𝐿𝑜𝑔𝑃𝑟𝑜𝑏𝐵 :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entonces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prueba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A.</a:t>
            </a:r>
            <a:b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     Si 𝐿𝑜𝑔𝑃𝑟𝑜𝑏𝐴&lt; 𝐿𝑜𝑔𝑃𝑟𝑜𝑏𝐵 :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entonces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prueba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predice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tipo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B. 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577" name="Google Shape;2577;p133"/>
          <p:cNvGrpSpPr/>
          <p:nvPr/>
        </p:nvGrpSpPr>
        <p:grpSpPr>
          <a:xfrm>
            <a:off x="178816" y="987076"/>
            <a:ext cx="8783192" cy="200055"/>
            <a:chOff x="559817" y="2136914"/>
            <a:chExt cx="8783192" cy="200055"/>
          </a:xfrm>
        </p:grpSpPr>
        <p:sp>
          <p:nvSpPr>
            <p:cNvPr id="2578" name="Google Shape;2578;p133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79" name="Google Shape;2579;p133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Clasificador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Naïve Bayes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utilizando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BOW: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11" name="Google Shape;2497;p129"/>
          <p:cNvSpPr/>
          <p:nvPr/>
        </p:nvSpPr>
        <p:spPr>
          <a:xfrm>
            <a:off x="4570350" y="291384"/>
            <a:ext cx="30513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3.3.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clasificación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588" name="Google Shape;2588;p134"/>
          <p:cNvGraphicFramePr/>
          <p:nvPr>
            <p:extLst>
              <p:ext uri="{D42A27DB-BD31-4B8C-83A1-F6EECF244321}">
                <p14:modId xmlns:p14="http://schemas.microsoft.com/office/powerpoint/2010/main" val="1831293900"/>
              </p:ext>
            </p:extLst>
          </p:nvPr>
        </p:nvGraphicFramePr>
        <p:xfrm>
          <a:off x="3480017" y="4420474"/>
          <a:ext cx="3649900" cy="1828215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11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193EB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Obs. #1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Obs. #2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Obs. #3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89" name="Google Shape;2589;p134"/>
          <p:cNvGraphicFramePr/>
          <p:nvPr>
            <p:extLst>
              <p:ext uri="{D42A27DB-BD31-4B8C-83A1-F6EECF244321}">
                <p14:modId xmlns:p14="http://schemas.microsoft.com/office/powerpoint/2010/main" val="2413872632"/>
              </p:ext>
            </p:extLst>
          </p:nvPr>
        </p:nvGraphicFramePr>
        <p:xfrm>
          <a:off x="8282065" y="4420474"/>
          <a:ext cx="3649900" cy="1828215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11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193EB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3E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#1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#2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Doc. #3</a:t>
                      </a:r>
                      <a:endParaRPr sz="1200" b="0" dirty="0">
                        <a:solidFill>
                          <a:srgbClr val="FF0000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90" name="Google Shape;2590;p134"/>
          <p:cNvGrpSpPr/>
          <p:nvPr/>
        </p:nvGrpSpPr>
        <p:grpSpPr>
          <a:xfrm>
            <a:off x="7228093" y="4940375"/>
            <a:ext cx="957977" cy="331796"/>
            <a:chOff x="4532267" y="5066240"/>
            <a:chExt cx="1066796" cy="331796"/>
          </a:xfrm>
        </p:grpSpPr>
        <p:sp>
          <p:nvSpPr>
            <p:cNvPr id="2591" name="Google Shape;2591;p134"/>
            <p:cNvSpPr/>
            <p:nvPr/>
          </p:nvSpPr>
          <p:spPr>
            <a:xfrm>
              <a:off x="5083810" y="5066240"/>
              <a:ext cx="515253" cy="331796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BFBFBF">
                    <a:alpha val="0"/>
                  </a:srgbClr>
                </a:gs>
                <a:gs pos="100000">
                  <a:srgbClr val="A5A5A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sz="2467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92" name="Google Shape;2592;p134"/>
            <p:cNvSpPr/>
            <p:nvPr/>
          </p:nvSpPr>
          <p:spPr>
            <a:xfrm rot="10800000">
              <a:off x="4532267" y="5066240"/>
              <a:ext cx="515253" cy="331796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BFBFBF">
                    <a:alpha val="0"/>
                  </a:srgbClr>
                </a:gs>
                <a:gs pos="100000">
                  <a:srgbClr val="A5A5A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sz="2467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593" name="Google Shape;2593;p134"/>
          <p:cNvSpPr/>
          <p:nvPr/>
        </p:nvSpPr>
        <p:spPr>
          <a:xfrm>
            <a:off x="4951785" y="1003370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clasificación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594" name="Google Shape;2594;p134"/>
          <p:cNvGrpSpPr/>
          <p:nvPr/>
        </p:nvGrpSpPr>
        <p:grpSpPr>
          <a:xfrm>
            <a:off x="5061605" y="1530653"/>
            <a:ext cx="8783192" cy="200055"/>
            <a:chOff x="559817" y="2136914"/>
            <a:chExt cx="8783192" cy="200055"/>
          </a:xfrm>
        </p:grpSpPr>
        <p:sp>
          <p:nvSpPr>
            <p:cNvPr id="2595" name="Google Shape;2595;p134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96" name="Google Shape;2596;p134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Análisis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clasificación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mediante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TF IDF: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600" name="Google Shape;2600;p134"/>
          <p:cNvSpPr txBox="1"/>
          <p:nvPr/>
        </p:nvSpPr>
        <p:spPr>
          <a:xfrm>
            <a:off x="5223687" y="1813444"/>
            <a:ext cx="6257113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Char char="●"/>
            </a:pPr>
            <a:r>
              <a:rPr lang="en-US" dirty="0">
                <a:latin typeface="SamsungOne 400" pitchFamily="34" charset="0"/>
                <a:ea typeface="SamsungOne 400" pitchFamily="34" charset="0"/>
              </a:rPr>
              <a:t>En el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TF IDF: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8800"/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371600" indent="-317500">
              <a:buSzPts val="1400"/>
              <a:buChar char="➔"/>
            </a:pPr>
            <a:r>
              <a:rPr lang="en-US" dirty="0" err="1"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=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observación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371600"/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371600" indent="-317500">
              <a:buSzPts val="1400"/>
              <a:buChar char="➔"/>
            </a:pPr>
            <a:r>
              <a:rPr lang="en-US" dirty="0" err="1"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500" i="1" dirty="0">
                <a:solidFill>
                  <a:srgbClr val="0000FF"/>
                </a:solidFill>
                <a:latin typeface="SamsungOne 400" pitchFamily="34" charset="0"/>
                <a:ea typeface="SamsungOne 400" pitchFamily="34" charset="0"/>
              </a:rPr>
              <a:t>Wi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) = variable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explicativa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500" i="1" dirty="0">
                <a:solidFill>
                  <a:srgbClr val="0000FF"/>
                </a:solidFill>
                <a:latin typeface="SamsungOne 400" pitchFamily="34" charset="0"/>
                <a:ea typeface="SamsungOne 400" pitchFamily="34" charset="0"/>
              </a:rPr>
              <a:t>Xi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) 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371600"/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457200" indent="-317500">
              <a:buSzPts val="1400"/>
              <a:buChar char="●"/>
            </a:pPr>
            <a:r>
              <a:rPr lang="en-US" dirty="0">
                <a:latin typeface="SamsungOne 400" pitchFamily="34" charset="0"/>
                <a:ea typeface="SamsungOne 400" pitchFamily="34" charset="0"/>
              </a:rPr>
              <a:t>Si los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datos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están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etiquetados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respuesta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500" i="1" dirty="0">
                <a:solidFill>
                  <a:srgbClr val="0000FF"/>
                </a:solidFill>
                <a:latin typeface="SamsungOne 400" pitchFamily="34" charset="0"/>
                <a:ea typeface="SamsungOne 400" pitchFamily="34" charset="0"/>
              </a:rPr>
              <a:t>Y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),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hacer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predictivo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con los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algoritmos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clasificación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regresión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logística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, el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árbol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decisión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 KNN. Bosque </a:t>
            </a:r>
            <a:r>
              <a:rPr lang="en-US" dirty="0" err="1">
                <a:latin typeface="SamsungOne 400" pitchFamily="34" charset="0"/>
                <a:ea typeface="SamsungOne 400" pitchFamily="34" charset="0"/>
              </a:rPr>
              <a:t>aleatorio</a:t>
            </a:r>
            <a:r>
              <a:rPr lang="en-US" dirty="0">
                <a:latin typeface="SamsungOne 400" pitchFamily="34" charset="0"/>
                <a:ea typeface="SamsungOne 400" pitchFamily="34" charset="0"/>
              </a:rPr>
              <a:t>, etc.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BCDE2-9C6C-8860-E6E2-F59CACFC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3" y="2592733"/>
            <a:ext cx="4505954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6" name="Google Shape;2497;p129"/>
          <p:cNvSpPr/>
          <p:nvPr/>
        </p:nvSpPr>
        <p:spPr>
          <a:xfrm>
            <a:off x="4570350" y="291384"/>
            <a:ext cx="30513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3.3.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clasificación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CE044C-F81A-E1D6-461C-FEF818835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7" y="956276"/>
            <a:ext cx="6285053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¿Para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qué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sirve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clasificar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categorías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spam vs. no spam,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sentimientos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categorización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noticias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Cómo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Preprocesamiento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Limpiar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dividir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palabras)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palabras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irrelevantes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Representación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Bag-of-Words (BOW):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convierte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vector que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cuenta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frecuencia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presencia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ausencia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palabra del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vocabulario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Clasificador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Naïve Bayes: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Teorema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Bayes, que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que 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pertenezca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asumiendo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las palabras son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independientes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la mayor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probabilidad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Aplicaciones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principales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Filtrado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spam: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electrónicos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deseados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Análisis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sentimientos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Clasificar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opiniones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neutrales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Categorización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noticias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artículos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cualquier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categorías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predefinidas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D28865-F3DA-E8B1-BCD0-01FC86A58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0213D-DE02-8A65-A955-4CC8B72A6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706" y="2433603"/>
            <a:ext cx="4363656" cy="304698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Ventajas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Rápido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eficiente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incluso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conjuntos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Fácil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entender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Desventajas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suposición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independencia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entre palabras no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siempre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cumple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lo que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puede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complejos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 es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núcleo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las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aplicaciones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Clasificador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Naïve Bayes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utilizando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BOW.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3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Modelo Lingüístico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299869" y="1893470"/>
            <a:ext cx="5181600" cy="27708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6213" indent="-176213">
              <a:buClr>
                <a:srgbClr val="3F3F3F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3.1. Modelo lingüístico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3.2. Modelo de representación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3.3. Análisis de la clasificación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3.4. Modelado de temas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chemeClr val="tx1"/>
              </a:solidFill>
              <a:latin typeface="Arial" panose="020B0604020202020204" pitchFamily="34" charset="0"/>
              <a:ea typeface="Samsung Sharp Sans" pitchFamily="2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16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642" name="Google Shape;2642;p137"/>
          <p:cNvSpPr/>
          <p:nvPr/>
        </p:nvSpPr>
        <p:spPr>
          <a:xfrm>
            <a:off x="147750" y="974574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semántico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latente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(LSA)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643" name="Google Shape;2643;p137"/>
          <p:cNvGrpSpPr/>
          <p:nvPr/>
        </p:nvGrpSpPr>
        <p:grpSpPr>
          <a:xfrm>
            <a:off x="147750" y="1533052"/>
            <a:ext cx="8783192" cy="246221"/>
            <a:chOff x="559817" y="2136914"/>
            <a:chExt cx="8783192" cy="246221"/>
          </a:xfrm>
        </p:grpSpPr>
        <p:sp>
          <p:nvSpPr>
            <p:cNvPr id="2644" name="Google Shape;2644;p137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45" name="Google Shape;2645;p137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Sobre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LSA: 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646" name="Google Shape;2646;p137"/>
          <p:cNvSpPr/>
          <p:nvPr/>
        </p:nvSpPr>
        <p:spPr>
          <a:xfrm>
            <a:off x="298117" y="1968419"/>
            <a:ext cx="5797883" cy="4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Extrae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comunes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un conjunto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</a:p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TF IDF,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realizar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SVD y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extraer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componentes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principales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TF IDF 𝑴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tiene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tamaño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𝑆𝑖𝑧𝑒(𝑴)=𝑚×𝑛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𝑚=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𝑛=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características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</a:p>
          <a:p>
            <a:pPr>
              <a:spcBef>
                <a:spcPts val="800"/>
              </a:spcBef>
            </a:pP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Cada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"vector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temático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componente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principal de 𝑴.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clasificar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valores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singulares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extraer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destacados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0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652" name="Google Shape;2652;p138"/>
          <p:cNvGrpSpPr/>
          <p:nvPr/>
        </p:nvGrpSpPr>
        <p:grpSpPr>
          <a:xfrm>
            <a:off x="6108024" y="1262038"/>
            <a:ext cx="8783192" cy="246221"/>
            <a:chOff x="559817" y="2136914"/>
            <a:chExt cx="8783192" cy="246221"/>
          </a:xfrm>
        </p:grpSpPr>
        <p:sp>
          <p:nvSpPr>
            <p:cNvPr id="2653" name="Google Shape;2653;p138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54" name="Google Shape;2654;p138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El LSA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puede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utilizarse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para: 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655" name="Google Shape;2655;p138"/>
          <p:cNvSpPr/>
          <p:nvPr/>
        </p:nvSpPr>
        <p:spPr>
          <a:xfrm>
            <a:off x="6259407" y="1544422"/>
            <a:ext cx="8632825" cy="213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Agrupación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Estudiar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relación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entre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Etiquetado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motor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búsqueda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664" name="Google Shape;2664;p139"/>
          <p:cNvGrpSpPr/>
          <p:nvPr/>
        </p:nvGrpSpPr>
        <p:grpSpPr>
          <a:xfrm>
            <a:off x="6144016" y="2906869"/>
            <a:ext cx="8783192" cy="246221"/>
            <a:chOff x="559817" y="2136914"/>
            <a:chExt cx="8783192" cy="246221"/>
          </a:xfrm>
        </p:grpSpPr>
        <p:sp>
          <p:nvSpPr>
            <p:cNvPr id="2665" name="Google Shape;2665;p139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66" name="Google Shape;2666;p139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Descomposición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valor singular (SVD):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667" name="Google Shape;2667;p139"/>
          <p:cNvSpPr/>
          <p:nvPr/>
        </p:nvSpPr>
        <p:spPr>
          <a:xfrm>
            <a:off x="6295399" y="3189253"/>
            <a:ext cx="8632825" cy="178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descompone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𝑴=𝑼𝜮𝑽^𝒕.    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donde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𝑆𝑖𝑧𝑒(𝑴)=𝑚×𝑛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𝑆𝑖𝑧𝑒(𝑼)=𝑚×𝑚          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𝑆𝑖𝑧𝑒(𝜮)=𝑚×𝑛           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𝑆𝑖𝑧𝑒(𝑽)=𝑛×𝑛            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6" name="Google Shape;2676;p140"/>
          <p:cNvGrpSpPr/>
          <p:nvPr/>
        </p:nvGrpSpPr>
        <p:grpSpPr>
          <a:xfrm>
            <a:off x="-104171" y="2055374"/>
            <a:ext cx="6020211" cy="1702881"/>
            <a:chOff x="2012649" y="3173650"/>
            <a:chExt cx="7969551" cy="2200104"/>
          </a:xfrm>
        </p:grpSpPr>
        <p:grpSp>
          <p:nvGrpSpPr>
            <p:cNvPr id="2677" name="Google Shape;2677;p140"/>
            <p:cNvGrpSpPr/>
            <p:nvPr/>
          </p:nvGrpSpPr>
          <p:grpSpPr>
            <a:xfrm>
              <a:off x="2607485" y="3173650"/>
              <a:ext cx="7337069" cy="1800001"/>
              <a:chOff x="2347529" y="3092799"/>
              <a:chExt cx="7337069" cy="1800001"/>
            </a:xfrm>
          </p:grpSpPr>
          <p:sp>
            <p:nvSpPr>
              <p:cNvPr id="2678" name="Google Shape;2678;p140"/>
              <p:cNvSpPr/>
              <p:nvPr/>
            </p:nvSpPr>
            <p:spPr>
              <a:xfrm>
                <a:off x="2347529" y="3092799"/>
                <a:ext cx="1080000" cy="1800000"/>
              </a:xfrm>
              <a:prstGeom prst="rect">
                <a:avLst/>
              </a:prstGeom>
              <a:solidFill>
                <a:srgbClr val="BFBFBF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140"/>
              <p:cNvSpPr/>
              <p:nvPr/>
            </p:nvSpPr>
            <p:spPr>
              <a:xfrm>
                <a:off x="6921805" y="3092799"/>
                <a:ext cx="1080000" cy="1800000"/>
              </a:xfrm>
              <a:prstGeom prst="rect">
                <a:avLst/>
              </a:prstGeom>
              <a:solidFill>
                <a:srgbClr val="92D050">
                  <a:alpha val="20000"/>
                </a:srgbClr>
              </a:solidFill>
              <a:ln w="1905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140"/>
              <p:cNvSpPr/>
              <p:nvPr/>
            </p:nvSpPr>
            <p:spPr>
              <a:xfrm>
                <a:off x="4476020" y="3092800"/>
                <a:ext cx="1800000" cy="1800000"/>
              </a:xfrm>
              <a:prstGeom prst="rect">
                <a:avLst/>
              </a:prstGeom>
              <a:solidFill>
                <a:srgbClr val="193EB0">
                  <a:alpha val="20000"/>
                </a:srgbClr>
              </a:solidFill>
              <a:ln w="1905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140"/>
              <p:cNvSpPr/>
              <p:nvPr/>
            </p:nvSpPr>
            <p:spPr>
              <a:xfrm>
                <a:off x="8604598" y="3493230"/>
                <a:ext cx="1080000" cy="108000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140"/>
              <p:cNvSpPr txBox="1"/>
              <p:nvPr/>
            </p:nvSpPr>
            <p:spPr>
              <a:xfrm>
                <a:off x="3534087" y="3669633"/>
                <a:ext cx="8560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=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683" name="Google Shape;2683;p140"/>
              <p:cNvSpPr txBox="1"/>
              <p:nvPr/>
            </p:nvSpPr>
            <p:spPr>
              <a:xfrm>
                <a:off x="6149400" y="3669631"/>
                <a:ext cx="8560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endParaRPr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140"/>
              <p:cNvSpPr txBox="1"/>
              <p:nvPr/>
            </p:nvSpPr>
            <p:spPr>
              <a:xfrm>
                <a:off x="7884890" y="3669632"/>
                <a:ext cx="8560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endParaRPr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5" name="Google Shape;2685;p140"/>
            <p:cNvSpPr txBox="1"/>
            <p:nvPr/>
          </p:nvSpPr>
          <p:spPr>
            <a:xfrm>
              <a:off x="2012649" y="3819358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86" name="Google Shape;2686;p140"/>
            <p:cNvSpPr txBox="1"/>
            <p:nvPr/>
          </p:nvSpPr>
          <p:spPr>
            <a:xfrm>
              <a:off x="2727813" y="4964808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87" name="Google Shape;2687;p140"/>
            <p:cNvSpPr txBox="1"/>
            <p:nvPr/>
          </p:nvSpPr>
          <p:spPr>
            <a:xfrm>
              <a:off x="4138924" y="3873592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88" name="Google Shape;2688;p140"/>
            <p:cNvSpPr txBox="1"/>
            <p:nvPr/>
          </p:nvSpPr>
          <p:spPr>
            <a:xfrm>
              <a:off x="5207959" y="4964808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89" name="Google Shape;2689;p140"/>
            <p:cNvSpPr txBox="1"/>
            <p:nvPr/>
          </p:nvSpPr>
          <p:spPr>
            <a:xfrm>
              <a:off x="6621875" y="3873592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90" name="Google Shape;2690;p140"/>
            <p:cNvSpPr txBox="1"/>
            <p:nvPr/>
          </p:nvSpPr>
          <p:spPr>
            <a:xfrm>
              <a:off x="7288812" y="4973644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91" name="Google Shape;2691;p140"/>
            <p:cNvSpPr txBox="1"/>
            <p:nvPr/>
          </p:nvSpPr>
          <p:spPr>
            <a:xfrm>
              <a:off x="8305581" y="3873592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92" name="Google Shape;2692;p140"/>
            <p:cNvSpPr txBox="1"/>
            <p:nvPr/>
          </p:nvSpPr>
          <p:spPr>
            <a:xfrm>
              <a:off x="8984382" y="4607432"/>
              <a:ext cx="856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2693" name="Google Shape;2693;p140"/>
            <p:cNvGrpSpPr/>
            <p:nvPr/>
          </p:nvGrpSpPr>
          <p:grpSpPr>
            <a:xfrm>
              <a:off x="5021063" y="5190753"/>
              <a:ext cx="1186558" cy="725"/>
              <a:chOff x="2607485" y="5894962"/>
              <a:chExt cx="1186558" cy="725"/>
            </a:xfrm>
          </p:grpSpPr>
          <p:cxnSp>
            <p:nvCxnSpPr>
              <p:cNvPr id="2694" name="Google Shape;2694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695" name="Google Shape;2695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696" name="Google Shape;2696;p140"/>
            <p:cNvGrpSpPr/>
            <p:nvPr/>
          </p:nvGrpSpPr>
          <p:grpSpPr>
            <a:xfrm>
              <a:off x="2499146" y="5190753"/>
              <a:ext cx="1186558" cy="725"/>
              <a:chOff x="2607485" y="5894962"/>
              <a:chExt cx="1186558" cy="725"/>
            </a:xfrm>
          </p:grpSpPr>
          <p:cxnSp>
            <p:nvCxnSpPr>
              <p:cNvPr id="2697" name="Google Shape;2697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698" name="Google Shape;2698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699" name="Google Shape;2699;p140"/>
            <p:cNvGrpSpPr/>
            <p:nvPr/>
          </p:nvGrpSpPr>
          <p:grpSpPr>
            <a:xfrm>
              <a:off x="7084931" y="5190753"/>
              <a:ext cx="1186558" cy="725"/>
              <a:chOff x="2607485" y="5894962"/>
              <a:chExt cx="1186558" cy="725"/>
            </a:xfrm>
          </p:grpSpPr>
          <p:cxnSp>
            <p:nvCxnSpPr>
              <p:cNvPr id="2700" name="Google Shape;2700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01" name="Google Shape;2701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702" name="Google Shape;2702;p140"/>
            <p:cNvGrpSpPr/>
            <p:nvPr/>
          </p:nvGrpSpPr>
          <p:grpSpPr>
            <a:xfrm>
              <a:off x="8795642" y="4829588"/>
              <a:ext cx="1186558" cy="725"/>
              <a:chOff x="2607485" y="5894962"/>
              <a:chExt cx="1186558" cy="725"/>
            </a:xfrm>
          </p:grpSpPr>
          <p:cxnSp>
            <p:nvCxnSpPr>
              <p:cNvPr id="2703" name="Google Shape;2703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04" name="Google Shape;2704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705" name="Google Shape;2705;p140"/>
            <p:cNvGrpSpPr/>
            <p:nvPr/>
          </p:nvGrpSpPr>
          <p:grpSpPr>
            <a:xfrm rot="5400000">
              <a:off x="1814604" y="4019077"/>
              <a:ext cx="1186548" cy="736"/>
              <a:chOff x="2607507" y="5760385"/>
              <a:chExt cx="1186548" cy="736"/>
            </a:xfrm>
          </p:grpSpPr>
          <p:cxnSp>
            <p:nvCxnSpPr>
              <p:cNvPr id="2706" name="Google Shape;2706;p140"/>
              <p:cNvCxnSpPr/>
              <p:nvPr/>
            </p:nvCxnSpPr>
            <p:spPr>
              <a:xfrm>
                <a:off x="3359708" y="5760385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07" name="Google Shape;2707;p140"/>
              <p:cNvCxnSpPr/>
              <p:nvPr/>
            </p:nvCxnSpPr>
            <p:spPr>
              <a:xfrm rot="10800000">
                <a:off x="2607507" y="5760396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708" name="Google Shape;2708;p140"/>
            <p:cNvGrpSpPr/>
            <p:nvPr/>
          </p:nvGrpSpPr>
          <p:grpSpPr>
            <a:xfrm rot="5400000">
              <a:off x="3969531" y="4060440"/>
              <a:ext cx="1186558" cy="725"/>
              <a:chOff x="2607485" y="5894962"/>
              <a:chExt cx="1186558" cy="725"/>
            </a:xfrm>
          </p:grpSpPr>
          <p:cxnSp>
            <p:nvCxnSpPr>
              <p:cNvPr id="2709" name="Google Shape;2709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10" name="Google Shape;2710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711" name="Google Shape;2711;p140"/>
            <p:cNvGrpSpPr/>
            <p:nvPr/>
          </p:nvGrpSpPr>
          <p:grpSpPr>
            <a:xfrm rot="5400000">
              <a:off x="6449874" y="4112910"/>
              <a:ext cx="1186558" cy="725"/>
              <a:chOff x="2607485" y="5894962"/>
              <a:chExt cx="1186558" cy="725"/>
            </a:xfrm>
          </p:grpSpPr>
          <p:cxnSp>
            <p:nvCxnSpPr>
              <p:cNvPr id="2712" name="Google Shape;2712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13" name="Google Shape;2713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grpSp>
          <p:nvGrpSpPr>
            <p:cNvPr id="2714" name="Google Shape;2714;p140"/>
            <p:cNvGrpSpPr/>
            <p:nvPr/>
          </p:nvGrpSpPr>
          <p:grpSpPr>
            <a:xfrm rot="5400000">
              <a:off x="8139593" y="4073285"/>
              <a:ext cx="1186558" cy="725"/>
              <a:chOff x="2607485" y="5894962"/>
              <a:chExt cx="1186558" cy="725"/>
            </a:xfrm>
          </p:grpSpPr>
          <p:cxnSp>
            <p:nvCxnSpPr>
              <p:cNvPr id="2715" name="Google Shape;2715;p140"/>
              <p:cNvCxnSpPr/>
              <p:nvPr/>
            </p:nvCxnSpPr>
            <p:spPr>
              <a:xfrm>
                <a:off x="3359696" y="5894962"/>
                <a:ext cx="434347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cxnSp>
            <p:nvCxnSpPr>
              <p:cNvPr id="2716" name="Google Shape;2716;p140"/>
              <p:cNvCxnSpPr/>
              <p:nvPr/>
            </p:nvCxnSpPr>
            <p:spPr>
              <a:xfrm rot="10800000">
                <a:off x="2607485" y="5894962"/>
                <a:ext cx="484940" cy="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</p:grpSp>
        <p:sp>
          <p:nvSpPr>
            <p:cNvPr id="2717" name="Google Shape;2717;p140"/>
            <p:cNvSpPr/>
            <p:nvPr/>
          </p:nvSpPr>
          <p:spPr>
            <a:xfrm>
              <a:off x="2819665" y="3804404"/>
              <a:ext cx="595035" cy="523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718" name="Google Shape;2718;p140"/>
            <p:cNvSpPr/>
            <p:nvPr/>
          </p:nvSpPr>
          <p:spPr>
            <a:xfrm>
              <a:off x="5382270" y="3847116"/>
              <a:ext cx="52770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719" name="Google Shape;2719;p140"/>
            <p:cNvSpPr/>
            <p:nvPr/>
          </p:nvSpPr>
          <p:spPr>
            <a:xfrm>
              <a:off x="7432847" y="3845705"/>
              <a:ext cx="49564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720" name="Google Shape;2720;p140"/>
            <p:cNvSpPr/>
            <p:nvPr/>
          </p:nvSpPr>
          <p:spPr>
            <a:xfrm>
              <a:off x="9120993" y="3873592"/>
              <a:ext cx="647998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2721" name="Google Shape;2721;p140"/>
          <p:cNvGrpSpPr/>
          <p:nvPr/>
        </p:nvGrpSpPr>
        <p:grpSpPr>
          <a:xfrm>
            <a:off x="103294" y="1004828"/>
            <a:ext cx="8783192" cy="246221"/>
            <a:chOff x="559817" y="2136914"/>
            <a:chExt cx="8783192" cy="246221"/>
          </a:xfrm>
        </p:grpSpPr>
        <p:sp>
          <p:nvSpPr>
            <p:cNvPr id="2722" name="Google Shape;2722;p140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723" name="Google Shape;2723;p140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Descomposición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valor singular (SVD):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724" name="Google Shape;2724;p140"/>
          <p:cNvSpPr/>
          <p:nvPr/>
        </p:nvSpPr>
        <p:spPr>
          <a:xfrm>
            <a:off x="255659" y="1414249"/>
            <a:ext cx="8632825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descompone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𝑴=𝑼𝜮𝑽^𝒕.</a:t>
            </a: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5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733" name="Google Shape;2733;p141"/>
          <p:cNvSpPr/>
          <p:nvPr/>
        </p:nvSpPr>
        <p:spPr>
          <a:xfrm>
            <a:off x="1677222" y="5667137"/>
            <a:ext cx="2865207" cy="11330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737" name="Google Shape;2737;p141"/>
          <p:cNvSpPr/>
          <p:nvPr/>
        </p:nvSpPr>
        <p:spPr>
          <a:xfrm>
            <a:off x="323845" y="4313083"/>
            <a:ext cx="5898091" cy="158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matriz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descompone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𝑴=𝑼𝜮𝑽^𝒕.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Aquí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𝜮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contiene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valores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singulares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elementos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diagonales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valores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singulares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ordenan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mayor 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menor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𝜎_1&gt; 𝜎_2&gt;...&gt; 𝜎_𝑚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746" name="Google Shape;2746;p142"/>
          <p:cNvSpPr/>
          <p:nvPr/>
        </p:nvSpPr>
        <p:spPr>
          <a:xfrm>
            <a:off x="6521789" y="2892763"/>
            <a:ext cx="4944943" cy="854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754" name="Google Shape;2754;p142"/>
          <p:cNvSpPr/>
          <p:nvPr/>
        </p:nvSpPr>
        <p:spPr>
          <a:xfrm>
            <a:off x="6416954" y="1947129"/>
            <a:ext cx="4944944" cy="7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columnas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𝑼 son los "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vectores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singulares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izquierdos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columnas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𝑽 son los "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vectores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singulares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derechos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763" name="Google Shape;2763;p143"/>
          <p:cNvGrpSpPr/>
          <p:nvPr/>
        </p:nvGrpSpPr>
        <p:grpSpPr>
          <a:xfrm>
            <a:off x="6416954" y="4113028"/>
            <a:ext cx="4983716" cy="200055"/>
            <a:chOff x="559817" y="2136914"/>
            <a:chExt cx="8783192" cy="200055"/>
          </a:xfrm>
        </p:grpSpPr>
        <p:sp>
          <p:nvSpPr>
            <p:cNvPr id="2764" name="Google Shape;2764;p143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765" name="Google Shape;2765;p143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SVD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truncado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y vector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temático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766" name="Google Shape;2766;p143"/>
          <p:cNvSpPr/>
          <p:nvPr/>
        </p:nvSpPr>
        <p:spPr>
          <a:xfrm>
            <a:off x="6568337" y="4395412"/>
            <a:ext cx="4898395" cy="205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 r =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dimensión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reduce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𝑆𝑖𝑧𝑒(𝑴)=𝑚×𝑛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𝑆𝑖𝑧𝑒(𝑼)=𝑚×𝑚 →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reducido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𝑚 × 𝑟. 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𝑆𝑖𝑧𝑒(𝜮)=𝑚×𝑛 →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reducido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𝑟 × 𝑟.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𝑆𝑖𝑧𝑒(𝑽) 𝑟=𝑛×𝑛 →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reducido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𝑛 × 𝑟.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necesitamos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todos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posibles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Sólo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necesitamos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algunos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"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importantes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46"/>
          <p:cNvSpPr/>
          <p:nvPr/>
        </p:nvSpPr>
        <p:spPr>
          <a:xfrm>
            <a:off x="194049" y="974574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Análisis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semántico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latente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(LDA)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849" name="Google Shape;2849;p146"/>
          <p:cNvGrpSpPr/>
          <p:nvPr/>
        </p:nvGrpSpPr>
        <p:grpSpPr>
          <a:xfrm>
            <a:off x="194049" y="1533052"/>
            <a:ext cx="8783192" cy="246221"/>
            <a:chOff x="559817" y="2136914"/>
            <a:chExt cx="8783192" cy="246221"/>
          </a:xfrm>
        </p:grpSpPr>
        <p:sp>
          <p:nvSpPr>
            <p:cNvPr id="2850" name="Google Shape;2850;p146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851" name="Google Shape;2851;p146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Sobre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la LDA: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852" name="Google Shape;2852;p146"/>
          <p:cNvSpPr/>
          <p:nvPr/>
        </p:nvSpPr>
        <p:spPr>
          <a:xfrm>
            <a:off x="194050" y="1979789"/>
            <a:ext cx="4511936" cy="4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Desarrollado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D.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Blei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A. Ng y M. I. Jordan.</a:t>
            </a:r>
            <a:endParaRPr sz="20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Uno de los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algoritmos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temático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representativos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20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Consigue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agrupación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mediante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cálculo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distribuciones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20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Basado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un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bayesiano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2000" dirty="0">
              <a:latin typeface="SamsungOne 400" pitchFamily="34" charset="0"/>
              <a:ea typeface="SamsungOne 400" pitchFamily="34" charset="0"/>
            </a:endParaRPr>
          </a:p>
          <a:p>
            <a:pPr marL="182562" indent="-182562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encontrar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más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información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</a:t>
            </a:r>
            <a:endParaRPr sz="18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marL="457200">
              <a:spcBef>
                <a:spcPts val="800"/>
              </a:spcBef>
            </a:pPr>
            <a:b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800" u="sng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http://www.jmlr.org/papers/volume3/blei03a/blei03a.pdf</a:t>
            </a:r>
            <a:endParaRPr sz="18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marL="457200">
              <a:spcBef>
                <a:spcPts val="800"/>
              </a:spcBef>
            </a:pPr>
            <a:r>
              <a:rPr lang="en-US" sz="1800" u="sng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https://ai.stanford.edu/~ang/papers/nips01-lda.</a:t>
            </a:r>
            <a:r>
              <a:rPr lang="en-US" sz="18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pdf </a:t>
            </a:r>
            <a:endParaRPr sz="20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0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1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1" name="Google Shape;2861;p147"/>
          <p:cNvSpPr/>
          <p:nvPr/>
        </p:nvSpPr>
        <p:spPr>
          <a:xfrm>
            <a:off x="5943828" y="5280772"/>
            <a:ext cx="5234989" cy="63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razonamiento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inductivo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observan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resultados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y se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ocultan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causas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2" name="Google Shape;2862;p147"/>
          <p:cNvSpPr/>
          <p:nvPr/>
        </p:nvSpPr>
        <p:spPr>
          <a:xfrm>
            <a:off x="7168987" y="2254573"/>
            <a:ext cx="857831" cy="428916"/>
          </a:xfrm>
          <a:prstGeom prst="roundRect">
            <a:avLst>
              <a:gd name="adj" fmla="val 0"/>
            </a:avLst>
          </a:prstGeom>
          <a:solidFill>
            <a:srgbClr val="EEF5FB"/>
          </a:solidFill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05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3" name="Google Shape;2863;p147"/>
          <p:cNvSpPr txBox="1"/>
          <p:nvPr/>
        </p:nvSpPr>
        <p:spPr>
          <a:xfrm>
            <a:off x="7215432" y="2268770"/>
            <a:ext cx="775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Resultado</a:t>
            </a:r>
            <a:r>
              <a:rPr lang="en-U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nº 1</a:t>
            </a:r>
            <a:endParaRPr sz="1200" dirty="0">
              <a:solidFill>
                <a:schemeClr val="dk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4" name="Google Shape;2864;p147"/>
          <p:cNvSpPr/>
          <p:nvPr/>
        </p:nvSpPr>
        <p:spPr>
          <a:xfrm>
            <a:off x="7168829" y="2877062"/>
            <a:ext cx="857831" cy="428915"/>
          </a:xfrm>
          <a:prstGeom prst="roundRect">
            <a:avLst>
              <a:gd name="adj" fmla="val 0"/>
            </a:avLst>
          </a:prstGeom>
          <a:solidFill>
            <a:srgbClr val="EEF5FB"/>
          </a:solidFill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05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5" name="Google Shape;2865;p147"/>
          <p:cNvSpPr txBox="1"/>
          <p:nvPr/>
        </p:nvSpPr>
        <p:spPr>
          <a:xfrm>
            <a:off x="7186676" y="2891255"/>
            <a:ext cx="82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Resultado</a:t>
            </a:r>
            <a:r>
              <a:rPr lang="en-U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#2</a:t>
            </a:r>
            <a:endParaRPr sz="1200" dirty="0">
              <a:solidFill>
                <a:schemeClr val="dk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6" name="Google Shape;2866;p147"/>
          <p:cNvSpPr/>
          <p:nvPr/>
        </p:nvSpPr>
        <p:spPr>
          <a:xfrm>
            <a:off x="7168829" y="3500527"/>
            <a:ext cx="857831" cy="428915"/>
          </a:xfrm>
          <a:prstGeom prst="roundRect">
            <a:avLst>
              <a:gd name="adj" fmla="val 0"/>
            </a:avLst>
          </a:prstGeom>
          <a:solidFill>
            <a:srgbClr val="EEF5FB"/>
          </a:solidFill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05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7" name="Google Shape;2867;p147"/>
          <p:cNvSpPr txBox="1"/>
          <p:nvPr/>
        </p:nvSpPr>
        <p:spPr>
          <a:xfrm>
            <a:off x="7186676" y="3514721"/>
            <a:ext cx="82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Resultado</a:t>
            </a:r>
            <a:r>
              <a:rPr lang="en-U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#3</a:t>
            </a:r>
            <a:endParaRPr sz="1200" dirty="0">
              <a:solidFill>
                <a:schemeClr val="dk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68" name="Google Shape;2868;p147"/>
          <p:cNvSpPr/>
          <p:nvPr/>
        </p:nvSpPr>
        <p:spPr>
          <a:xfrm>
            <a:off x="7174311" y="4123006"/>
            <a:ext cx="857831" cy="428916"/>
          </a:xfrm>
          <a:prstGeom prst="roundRect">
            <a:avLst>
              <a:gd name="adj" fmla="val 0"/>
            </a:avLst>
          </a:prstGeom>
          <a:solidFill>
            <a:schemeClr val="accent1">
              <a:alpha val="4705"/>
            </a:schemeClr>
          </a:solidFill>
          <a:ln w="12700" cap="flat" cmpd="sng">
            <a:solidFill>
              <a:srgbClr val="42719B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Google Shape;2869;p147"/>
          <p:cNvSpPr txBox="1"/>
          <p:nvPr/>
        </p:nvSpPr>
        <p:spPr>
          <a:xfrm>
            <a:off x="7257084" y="4213405"/>
            <a:ext cx="692280" cy="261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70" name="Google Shape;2870;p147"/>
          <p:cNvSpPr txBox="1"/>
          <p:nvPr/>
        </p:nvSpPr>
        <p:spPr>
          <a:xfrm>
            <a:off x="5242657" y="4717526"/>
            <a:ext cx="21506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Razonamiento</a:t>
            </a:r>
            <a:r>
              <a:rPr lang="en-US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deductivo</a:t>
            </a:r>
            <a:endParaRPr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871" name="Google Shape;2871;p147"/>
          <p:cNvSpPr/>
          <p:nvPr/>
        </p:nvSpPr>
        <p:spPr>
          <a:xfrm>
            <a:off x="4913681" y="2929698"/>
            <a:ext cx="857831" cy="857831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caso</a:t>
            </a:r>
            <a:endParaRPr sz="1300" dirty="0">
              <a:solidFill>
                <a:schemeClr val="dk1"/>
              </a:solidFill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2872" name="Google Shape;2872;p147"/>
          <p:cNvCxnSpPr>
            <a:cxnSpLocks/>
            <a:stCxn id="2871" idx="6"/>
            <a:endCxn id="2862" idx="1"/>
          </p:cNvCxnSpPr>
          <p:nvPr/>
        </p:nvCxnSpPr>
        <p:spPr>
          <a:xfrm rot="10800000" flipH="1">
            <a:off x="5771511" y="2469113"/>
            <a:ext cx="1397400" cy="889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3" name="Google Shape;2873;p147"/>
          <p:cNvCxnSpPr>
            <a:stCxn id="2871" idx="6"/>
            <a:endCxn id="2865" idx="1"/>
          </p:cNvCxnSpPr>
          <p:nvPr/>
        </p:nvCxnSpPr>
        <p:spPr>
          <a:xfrm rot="10800000" flipH="1">
            <a:off x="5771511" y="3014513"/>
            <a:ext cx="1415100" cy="34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4" name="Google Shape;2874;p147"/>
          <p:cNvCxnSpPr>
            <a:stCxn id="2871" idx="6"/>
            <a:endCxn id="2867" idx="1"/>
          </p:cNvCxnSpPr>
          <p:nvPr/>
        </p:nvCxnSpPr>
        <p:spPr>
          <a:xfrm>
            <a:off x="5771511" y="3358613"/>
            <a:ext cx="1415100" cy="279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5" name="Google Shape;2875;p147"/>
          <p:cNvCxnSpPr>
            <a:stCxn id="2871" idx="6"/>
            <a:endCxn id="2868" idx="1"/>
          </p:cNvCxnSpPr>
          <p:nvPr/>
        </p:nvCxnSpPr>
        <p:spPr>
          <a:xfrm>
            <a:off x="5771511" y="3358613"/>
            <a:ext cx="1402800" cy="978900"/>
          </a:xfrm>
          <a:prstGeom prst="straightConnector1">
            <a:avLst/>
          </a:prstGeom>
          <a:noFill/>
          <a:ln w="9525" cap="flat" cmpd="sng">
            <a:solidFill>
              <a:srgbClr val="A5A5A5">
                <a:alpha val="69803"/>
              </a:srgb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876" name="Google Shape;2876;p147"/>
          <p:cNvGrpSpPr/>
          <p:nvPr/>
        </p:nvGrpSpPr>
        <p:grpSpPr>
          <a:xfrm>
            <a:off x="8675239" y="2254576"/>
            <a:ext cx="3462698" cy="2770727"/>
            <a:chOff x="5876005" y="2003291"/>
            <a:chExt cx="3462698" cy="2770727"/>
          </a:xfrm>
        </p:grpSpPr>
        <p:sp>
          <p:nvSpPr>
            <p:cNvPr id="2877" name="Google Shape;2877;p147"/>
            <p:cNvSpPr txBox="1"/>
            <p:nvPr/>
          </p:nvSpPr>
          <p:spPr>
            <a:xfrm>
              <a:off x="6514509" y="4466241"/>
              <a:ext cx="21506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Razonamiento</a:t>
              </a:r>
              <a:r>
                <a:rPr lang="en-US"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dirty="0" err="1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inductivo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2878" name="Google Shape;2878;p147"/>
            <p:cNvGrpSpPr/>
            <p:nvPr/>
          </p:nvGrpSpPr>
          <p:grpSpPr>
            <a:xfrm>
              <a:off x="8480714" y="2003291"/>
              <a:ext cx="857989" cy="2142422"/>
              <a:chOff x="3287489" y="2163942"/>
              <a:chExt cx="1080199" cy="2697286"/>
            </a:xfrm>
          </p:grpSpPr>
          <p:grpSp>
            <p:nvGrpSpPr>
              <p:cNvPr id="2879" name="Google Shape;2879;p147"/>
              <p:cNvGrpSpPr/>
              <p:nvPr/>
            </p:nvGrpSpPr>
            <p:grpSpPr>
              <a:xfrm>
                <a:off x="3287688" y="2163942"/>
                <a:ext cx="1080000" cy="540000"/>
                <a:chOff x="3901716" y="2304618"/>
                <a:chExt cx="1080000" cy="540000"/>
              </a:xfrm>
            </p:grpSpPr>
            <p:sp>
              <p:nvSpPr>
                <p:cNvPr id="2880" name="Google Shape;2880;p147"/>
                <p:cNvSpPr/>
                <p:nvPr/>
              </p:nvSpPr>
              <p:spPr>
                <a:xfrm>
                  <a:off x="3901716" y="2304618"/>
                  <a:ext cx="1080000" cy="54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EF5FB"/>
                </a:solidFill>
                <a:ln w="12700" cap="flat" cmpd="sng">
                  <a:solidFill>
                    <a:srgbClr val="193E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endParaRPr sz="1050" dirty="0">
                    <a:solidFill>
                      <a:srgbClr val="193EB0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2881" name="Google Shape;2881;p147"/>
                <p:cNvSpPr txBox="1"/>
                <p:nvPr/>
              </p:nvSpPr>
              <p:spPr>
                <a:xfrm>
                  <a:off x="3960190" y="2322491"/>
                  <a:ext cx="976200" cy="30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no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Resultado</a:t>
                  </a:r>
                  <a:r>
                    <a:rPr lang="en-US" sz="1200" dirty="0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 nº 1</a:t>
                  </a:r>
                  <a:endParaRPr sz="1200" dirty="0">
                    <a:solidFill>
                      <a:schemeClr val="dk1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grpSp>
            <p:nvGrpSpPr>
              <p:cNvPr id="2882" name="Google Shape;2882;p147"/>
              <p:cNvGrpSpPr/>
              <p:nvPr/>
            </p:nvGrpSpPr>
            <p:grpSpPr>
              <a:xfrm>
                <a:off x="3287489" y="3270195"/>
                <a:ext cx="1080000" cy="540000"/>
                <a:chOff x="3901517" y="2627169"/>
                <a:chExt cx="1080000" cy="540000"/>
              </a:xfrm>
            </p:grpSpPr>
            <p:sp>
              <p:nvSpPr>
                <p:cNvPr id="2883" name="Google Shape;2883;p147"/>
                <p:cNvSpPr/>
                <p:nvPr/>
              </p:nvSpPr>
              <p:spPr>
                <a:xfrm>
                  <a:off x="3901517" y="2627169"/>
                  <a:ext cx="1080000" cy="54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EF5FB"/>
                </a:solidFill>
                <a:ln w="12700" cap="flat" cmpd="sng">
                  <a:solidFill>
                    <a:srgbClr val="193E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endParaRPr sz="1050" dirty="0">
                    <a:solidFill>
                      <a:srgbClr val="193EB0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2884" name="Google Shape;2884;p147"/>
                <p:cNvSpPr txBox="1"/>
                <p:nvPr/>
              </p:nvSpPr>
              <p:spPr>
                <a:xfrm>
                  <a:off x="3923987" y="2645041"/>
                  <a:ext cx="1035000" cy="2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no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Resultado</a:t>
                  </a:r>
                  <a:r>
                    <a:rPr lang="en-US" sz="1200" dirty="0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 #2</a:t>
                  </a:r>
                  <a:endParaRPr sz="1200" dirty="0">
                    <a:solidFill>
                      <a:schemeClr val="dk1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grpSp>
            <p:nvGrpSpPr>
              <p:cNvPr id="2885" name="Google Shape;2885;p147"/>
              <p:cNvGrpSpPr/>
              <p:nvPr/>
            </p:nvGrpSpPr>
            <p:grpSpPr>
              <a:xfrm>
                <a:off x="3287489" y="4321228"/>
                <a:ext cx="1080000" cy="540000"/>
                <a:chOff x="3901517" y="2893265"/>
                <a:chExt cx="1080000" cy="540000"/>
              </a:xfrm>
            </p:grpSpPr>
            <p:sp>
              <p:nvSpPr>
                <p:cNvPr id="2886" name="Google Shape;2886;p147"/>
                <p:cNvSpPr/>
                <p:nvPr/>
              </p:nvSpPr>
              <p:spPr>
                <a:xfrm>
                  <a:off x="3901517" y="2893265"/>
                  <a:ext cx="1080000" cy="54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EF5FB"/>
                </a:solidFill>
                <a:ln w="12700" cap="flat" cmpd="sng">
                  <a:solidFill>
                    <a:srgbClr val="193E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endParaRPr sz="1050" dirty="0">
                    <a:solidFill>
                      <a:srgbClr val="193EB0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2887" name="Google Shape;2887;p147"/>
                <p:cNvSpPr txBox="1"/>
                <p:nvPr/>
              </p:nvSpPr>
              <p:spPr>
                <a:xfrm>
                  <a:off x="3923987" y="2911137"/>
                  <a:ext cx="1035000" cy="25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noAutofit/>
                </a:bodyPr>
                <a:lstStyle/>
                <a:p>
                  <a:pPr algn="ctr"/>
                  <a:r>
                    <a:rPr lang="en-US" sz="1200" dirty="0" err="1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Resultado</a:t>
                  </a:r>
                  <a:r>
                    <a:rPr lang="en-US" sz="1200" dirty="0">
                      <a:solidFill>
                        <a:schemeClr val="dk1"/>
                      </a:solidFill>
                      <a:latin typeface="SamsungOne 400" pitchFamily="34" charset="0"/>
                      <a:ea typeface="SamsungOne 400" pitchFamily="34" charset="0"/>
                    </a:rPr>
                    <a:t> #3</a:t>
                  </a:r>
                  <a:endParaRPr sz="1200" dirty="0">
                    <a:solidFill>
                      <a:schemeClr val="dk1"/>
                    </a:solidFill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</p:grpSp>
        <p:sp>
          <p:nvSpPr>
            <p:cNvPr id="2888" name="Google Shape;2888;p147"/>
            <p:cNvSpPr/>
            <p:nvPr/>
          </p:nvSpPr>
          <p:spPr>
            <a:xfrm>
              <a:off x="5876005" y="2244368"/>
              <a:ext cx="857831" cy="857831"/>
            </a:xfrm>
            <a:prstGeom prst="ellipse">
              <a:avLst/>
            </a:prstGeom>
            <a:solidFill>
              <a:srgbClr val="FF0000">
                <a:alpha val="9803"/>
              </a:srgbClr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300" dirty="0" err="1">
                  <a:solidFill>
                    <a:schemeClr val="dk1"/>
                  </a:solidFill>
                  <a:latin typeface="SamsungOne 400" pitchFamily="34" charset="0"/>
                  <a:ea typeface="SamsungOne 400" pitchFamily="34" charset="0"/>
                </a:rPr>
                <a:t>Caso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  <a:p>
              <a:pPr algn="ctr"/>
              <a:r>
                <a:rPr lang="en-US" sz="1300" dirty="0">
                  <a:solidFill>
                    <a:schemeClr val="dk1"/>
                  </a:solidFill>
                  <a:latin typeface="SamsungOne 400" pitchFamily="34" charset="0"/>
                  <a:ea typeface="SamsungOne 400" pitchFamily="34" charset="0"/>
                </a:rPr>
                <a:t>#1</a:t>
              </a:r>
              <a:endParaRPr sz="13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889" name="Google Shape;2889;p147"/>
            <p:cNvSpPr/>
            <p:nvPr/>
          </p:nvSpPr>
          <p:spPr>
            <a:xfrm>
              <a:off x="5876005" y="3235097"/>
              <a:ext cx="857700" cy="857700"/>
            </a:xfrm>
            <a:prstGeom prst="ellipse">
              <a:avLst/>
            </a:prstGeom>
            <a:solidFill>
              <a:srgbClr val="FF0000">
                <a:alpha val="1960"/>
              </a:srgbClr>
            </a:solidFill>
            <a:ln w="12700" cap="flat" cmpd="sng">
              <a:solidFill>
                <a:srgbClr val="FFD9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rgbClr val="7F7F7F"/>
                  </a:solidFill>
                  <a:latin typeface="SamsungOne 400" pitchFamily="34" charset="0"/>
                  <a:ea typeface="SamsungOne 400" pitchFamily="34" charset="0"/>
                </a:rPr>
                <a:t>¿</a:t>
              </a:r>
              <a:r>
                <a:rPr lang="en-US" sz="1300" dirty="0" err="1">
                  <a:solidFill>
                    <a:srgbClr val="7F7F7F"/>
                  </a:solidFill>
                  <a:latin typeface="SamsungOne 400" pitchFamily="34" charset="0"/>
                  <a:ea typeface="SamsungOne 400" pitchFamily="34" charset="0"/>
                </a:rPr>
                <a:t>Caso</a:t>
              </a:r>
              <a:r>
                <a:rPr lang="en-US" sz="1300" dirty="0">
                  <a:solidFill>
                    <a:srgbClr val="7F7F7F"/>
                  </a:solidFill>
                  <a:latin typeface="SamsungOne 400" pitchFamily="34" charset="0"/>
                  <a:ea typeface="SamsungOne 400" pitchFamily="34" charset="0"/>
                </a:rPr>
                <a:t>?</a:t>
              </a:r>
              <a:endParaRPr sz="130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2890" name="Google Shape;2890;p147"/>
            <p:cNvCxnSpPr>
              <a:stCxn id="2880" idx="1"/>
              <a:endCxn id="2888" idx="6"/>
            </p:cNvCxnSpPr>
            <p:nvPr/>
          </p:nvCxnSpPr>
          <p:spPr>
            <a:xfrm flipH="1">
              <a:off x="6733972" y="2217749"/>
              <a:ext cx="1746900" cy="455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91" name="Google Shape;2891;p147"/>
            <p:cNvCxnSpPr>
              <a:stCxn id="2883" idx="1"/>
              <a:endCxn id="2888" idx="6"/>
            </p:cNvCxnSpPr>
            <p:nvPr/>
          </p:nvCxnSpPr>
          <p:spPr>
            <a:xfrm rot="10800000">
              <a:off x="6733814" y="2673432"/>
              <a:ext cx="1746900" cy="4230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92" name="Google Shape;2892;p147"/>
            <p:cNvCxnSpPr>
              <a:stCxn id="2886" idx="1"/>
              <a:endCxn id="2888" idx="6"/>
            </p:cNvCxnSpPr>
            <p:nvPr/>
          </p:nvCxnSpPr>
          <p:spPr>
            <a:xfrm rot="10800000">
              <a:off x="6733814" y="2673355"/>
              <a:ext cx="1746900" cy="12579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93" name="Google Shape;2893;p147"/>
            <p:cNvCxnSpPr>
              <a:stCxn id="2880" idx="1"/>
              <a:endCxn id="2889" idx="6"/>
            </p:cNvCxnSpPr>
            <p:nvPr/>
          </p:nvCxnSpPr>
          <p:spPr>
            <a:xfrm flipH="1">
              <a:off x="6733672" y="2217749"/>
              <a:ext cx="1747200" cy="1446300"/>
            </a:xfrm>
            <a:prstGeom prst="straightConnector1">
              <a:avLst/>
            </a:prstGeom>
            <a:noFill/>
            <a:ln w="9525" cap="flat" cmpd="sng">
              <a:solidFill>
                <a:srgbClr val="A5A5A5">
                  <a:alpha val="69803"/>
                </a:srgb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94" name="Google Shape;2894;p147"/>
            <p:cNvCxnSpPr>
              <a:stCxn id="2883" idx="1"/>
              <a:endCxn id="2889" idx="6"/>
            </p:cNvCxnSpPr>
            <p:nvPr/>
          </p:nvCxnSpPr>
          <p:spPr>
            <a:xfrm flipH="1">
              <a:off x="6733814" y="3096432"/>
              <a:ext cx="1746900" cy="567600"/>
            </a:xfrm>
            <a:prstGeom prst="straightConnector1">
              <a:avLst/>
            </a:prstGeom>
            <a:noFill/>
            <a:ln w="9525" cap="flat" cmpd="sng">
              <a:solidFill>
                <a:srgbClr val="A5A5A5">
                  <a:alpha val="69803"/>
                </a:srgb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95" name="Google Shape;2895;p147"/>
            <p:cNvCxnSpPr>
              <a:stCxn id="2886" idx="1"/>
              <a:endCxn id="2889" idx="6"/>
            </p:cNvCxnSpPr>
            <p:nvPr/>
          </p:nvCxnSpPr>
          <p:spPr>
            <a:xfrm rot="10800000">
              <a:off x="6733814" y="3663955"/>
              <a:ext cx="1746900" cy="267300"/>
            </a:xfrm>
            <a:prstGeom prst="straightConnector1">
              <a:avLst/>
            </a:prstGeom>
            <a:noFill/>
            <a:ln w="9525" cap="flat" cmpd="sng">
              <a:solidFill>
                <a:srgbClr val="A5A5A5">
                  <a:alpha val="69803"/>
                </a:srgb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896" name="Google Shape;2896;p147"/>
          <p:cNvGrpSpPr/>
          <p:nvPr/>
        </p:nvGrpSpPr>
        <p:grpSpPr>
          <a:xfrm>
            <a:off x="5166185" y="1733568"/>
            <a:ext cx="8783192" cy="246221"/>
            <a:chOff x="559817" y="2136914"/>
            <a:chExt cx="8783192" cy="246221"/>
          </a:xfrm>
        </p:grpSpPr>
        <p:sp>
          <p:nvSpPr>
            <p:cNvPr id="2897" name="Google Shape;2897;p147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898" name="Google Shape;2898;p147"/>
            <p:cNvSpPr/>
            <p:nvPr/>
          </p:nvSpPr>
          <p:spPr>
            <a:xfrm>
              <a:off x="712182" y="2136914"/>
              <a:ext cx="863082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Razonamiento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deductivo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frente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a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razonamiento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6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inductivo</a:t>
              </a:r>
              <a:r>
                <a:rPr lang="en-US" sz="16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oogle Shape;2907;p148"/>
          <p:cNvGrpSpPr/>
          <p:nvPr/>
        </p:nvGrpSpPr>
        <p:grpSpPr>
          <a:xfrm>
            <a:off x="4215028" y="2939398"/>
            <a:ext cx="3761948" cy="728259"/>
            <a:chOff x="4212465" y="2798976"/>
            <a:chExt cx="3761948" cy="728259"/>
          </a:xfrm>
        </p:grpSpPr>
        <p:grpSp>
          <p:nvGrpSpPr>
            <p:cNvPr id="2908" name="Google Shape;2908;p148"/>
            <p:cNvGrpSpPr/>
            <p:nvPr/>
          </p:nvGrpSpPr>
          <p:grpSpPr>
            <a:xfrm>
              <a:off x="4212465" y="2798976"/>
              <a:ext cx="1054645" cy="720000"/>
              <a:chOff x="4212465" y="2798976"/>
              <a:chExt cx="1054645" cy="720000"/>
            </a:xfrm>
          </p:grpSpPr>
          <p:pic>
            <p:nvPicPr>
              <p:cNvPr id="2909" name="Google Shape;2909;p1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212465" y="2798976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0" name="Google Shape;2910;p148"/>
              <p:cNvSpPr txBox="1"/>
              <p:nvPr/>
            </p:nvSpPr>
            <p:spPr>
              <a:xfrm>
                <a:off x="4998169" y="2970741"/>
                <a:ext cx="268941" cy="37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18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endParaRPr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1" name="Google Shape;2911;p148"/>
            <p:cNvGrpSpPr/>
            <p:nvPr/>
          </p:nvGrpSpPr>
          <p:grpSpPr>
            <a:xfrm>
              <a:off x="5338988" y="2798976"/>
              <a:ext cx="1058484" cy="720000"/>
              <a:chOff x="4479337" y="2799000"/>
              <a:chExt cx="1058484" cy="720000"/>
            </a:xfrm>
          </p:grpSpPr>
          <p:pic>
            <p:nvPicPr>
              <p:cNvPr id="2912" name="Google Shape;2912;p1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79337" y="27990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3" name="Google Shape;2913;p148"/>
              <p:cNvSpPr txBox="1"/>
              <p:nvPr/>
            </p:nvSpPr>
            <p:spPr>
              <a:xfrm>
                <a:off x="5268880" y="2970741"/>
                <a:ext cx="268941" cy="37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18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endParaRPr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4" name="Google Shape;2914;p148"/>
            <p:cNvGrpSpPr/>
            <p:nvPr/>
          </p:nvGrpSpPr>
          <p:grpSpPr>
            <a:xfrm>
              <a:off x="6465511" y="2807235"/>
              <a:ext cx="1297984" cy="720000"/>
              <a:chOff x="4695499" y="2807259"/>
              <a:chExt cx="1297984" cy="720000"/>
            </a:xfrm>
          </p:grpSpPr>
          <p:pic>
            <p:nvPicPr>
              <p:cNvPr id="2915" name="Google Shape;2915;p1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95499" y="2807259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6" name="Google Shape;2916;p148"/>
              <p:cNvSpPr txBox="1"/>
              <p:nvPr/>
            </p:nvSpPr>
            <p:spPr>
              <a:xfrm>
                <a:off x="5273483" y="2970741"/>
                <a:ext cx="7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18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endParaRPr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7" name="Google Shape;2917;p148"/>
            <p:cNvSpPr txBox="1"/>
            <p:nvPr/>
          </p:nvSpPr>
          <p:spPr>
            <a:xfrm>
              <a:off x="7705472" y="2977903"/>
              <a:ext cx="268941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363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918" name="Google Shape;2918;p148"/>
          <p:cNvSpPr txBox="1"/>
          <p:nvPr/>
        </p:nvSpPr>
        <p:spPr>
          <a:xfrm>
            <a:off x="3644735" y="3689387"/>
            <a:ext cx="4902537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7141" b="-196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919" name="Google Shape;2919;p148"/>
          <p:cNvSpPr/>
          <p:nvPr/>
        </p:nvSpPr>
        <p:spPr>
          <a:xfrm>
            <a:off x="1855789" y="4178113"/>
            <a:ext cx="8632825" cy="3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el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teorema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Bayes, la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Dirichlet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"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conjugado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previo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 de la </a:t>
            </a:r>
            <a:r>
              <a:rPr lang="en-US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Multinomial.</a:t>
            </a:r>
            <a:endParaRPr sz="1600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920" name="Google Shape;2920;p148"/>
          <p:cNvGrpSpPr/>
          <p:nvPr/>
        </p:nvGrpSpPr>
        <p:grpSpPr>
          <a:xfrm>
            <a:off x="2015535" y="4697733"/>
            <a:ext cx="7492221" cy="680041"/>
            <a:chOff x="789666" y="5115327"/>
            <a:chExt cx="7492221" cy="680041"/>
          </a:xfrm>
        </p:grpSpPr>
        <p:sp>
          <p:nvSpPr>
            <p:cNvPr id="2921" name="Google Shape;2921;p148"/>
            <p:cNvSpPr/>
            <p:nvPr/>
          </p:nvSpPr>
          <p:spPr>
            <a:xfrm>
              <a:off x="3764822" y="5294235"/>
              <a:ext cx="714468" cy="285912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148"/>
            <p:cNvSpPr/>
            <p:nvPr/>
          </p:nvSpPr>
          <p:spPr>
            <a:xfrm>
              <a:off x="5304907" y="5115327"/>
              <a:ext cx="500264" cy="324418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193EB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148"/>
            <p:cNvSpPr txBox="1"/>
            <p:nvPr/>
          </p:nvSpPr>
          <p:spPr>
            <a:xfrm>
              <a:off x="789666" y="5297868"/>
              <a:ext cx="20728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Multinomial posterior</a:t>
              </a:r>
              <a:endParaRPr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24" name="Google Shape;2924;p148"/>
            <p:cNvSpPr txBox="1"/>
            <p:nvPr/>
          </p:nvSpPr>
          <p:spPr>
            <a:xfrm>
              <a:off x="6733746" y="5151099"/>
              <a:ext cx="154814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Principio de Dirichlet</a:t>
              </a:r>
              <a:endParaRPr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2925" name="Google Shape;2925;p148"/>
            <p:cNvCxnSpPr/>
            <p:nvPr/>
          </p:nvCxnSpPr>
          <p:spPr>
            <a:xfrm rot="10800000">
              <a:off x="2767802" y="5463875"/>
              <a:ext cx="883115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2926" name="Google Shape;2926;p148"/>
            <p:cNvCxnSpPr/>
            <p:nvPr/>
          </p:nvCxnSpPr>
          <p:spPr>
            <a:xfrm>
              <a:off x="5913433" y="5290135"/>
              <a:ext cx="1026148" cy="7938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2927" name="Google Shape;2927;p148"/>
            <p:cNvSpPr/>
            <p:nvPr/>
          </p:nvSpPr>
          <p:spPr>
            <a:xfrm>
              <a:off x="3692638" y="5116336"/>
              <a:ext cx="2517549" cy="6790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2928" name="Google Shape;2928;p148"/>
          <p:cNvGrpSpPr/>
          <p:nvPr/>
        </p:nvGrpSpPr>
        <p:grpSpPr>
          <a:xfrm>
            <a:off x="361742" y="1113928"/>
            <a:ext cx="8783192" cy="276999"/>
            <a:chOff x="559817" y="2136914"/>
            <a:chExt cx="8783192" cy="276999"/>
          </a:xfrm>
        </p:grpSpPr>
        <p:sp>
          <p:nvSpPr>
            <p:cNvPr id="2929" name="Google Shape;2929;p148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30" name="Google Shape;2930;p148"/>
            <p:cNvSpPr/>
            <p:nvPr/>
          </p:nvSpPr>
          <p:spPr>
            <a:xfrm>
              <a:off x="712182" y="2136914"/>
              <a:ext cx="86308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Algoritmo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LDA: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931" name="Google Shape;2931;p148"/>
          <p:cNvSpPr/>
          <p:nvPr/>
        </p:nvSpPr>
        <p:spPr>
          <a:xfrm>
            <a:off x="560373" y="1714839"/>
            <a:ext cx="11122429" cy="98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recuentos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acumulados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experimentos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aleatorios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con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dos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posibles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resultados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discretos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describirse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mediante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Multinomial.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          Al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lanzar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dado 𝑛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veces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recuento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Multinomial.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932" name="Google Shape;2932;p148"/>
          <p:cNvSpPr/>
          <p:nvPr/>
        </p:nvSpPr>
        <p:spPr>
          <a:xfrm>
            <a:off x="739205" y="2352709"/>
            <a:ext cx="373992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6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1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2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B7FA2-A38A-7BED-849E-B33C3033C8CB}"/>
              </a:ext>
            </a:extLst>
          </p:cNvPr>
          <p:cNvSpPr txBox="1"/>
          <p:nvPr/>
        </p:nvSpPr>
        <p:spPr>
          <a:xfrm>
            <a:off x="2319784" y="5529362"/>
            <a:ext cx="6853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Principio de Dirichlet dice:</a:t>
            </a:r>
          </a:p>
          <a:p>
            <a:r>
              <a:rPr lang="es-ES" b="1" dirty="0"/>
              <a:t>Si tienes más cosas que contenedores, al menos un contenedor tendrá dos o más cosas.</a:t>
            </a:r>
            <a:endParaRPr lang="es-ES" dirty="0"/>
          </a:p>
          <a:p>
            <a:r>
              <a:rPr lang="es-ES" dirty="0"/>
              <a:t>Por ejemplo, si pones 6 pelotas en 5 cajas, alguna caja tendrá al menos 2 pelotas.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1" name="Google Shape;2941;p149"/>
          <p:cNvGrpSpPr/>
          <p:nvPr/>
        </p:nvGrpSpPr>
        <p:grpSpPr>
          <a:xfrm>
            <a:off x="258839" y="1350224"/>
            <a:ext cx="8783192" cy="276999"/>
            <a:chOff x="559817" y="2136914"/>
            <a:chExt cx="8783192" cy="276999"/>
          </a:xfrm>
        </p:grpSpPr>
        <p:sp>
          <p:nvSpPr>
            <p:cNvPr id="2942" name="Google Shape;2942;p149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43" name="Google Shape;2943;p149"/>
            <p:cNvSpPr/>
            <p:nvPr/>
          </p:nvSpPr>
          <p:spPr>
            <a:xfrm>
              <a:off x="712182" y="2136914"/>
              <a:ext cx="86308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Algoritmo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LDA: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944" name="Google Shape;2944;p149"/>
          <p:cNvSpPr/>
          <p:nvPr/>
        </p:nvSpPr>
        <p:spPr>
          <a:xfrm>
            <a:off x="258839" y="1906070"/>
            <a:ext cx="5598307" cy="412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el LDA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asumimos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355600" lvl="1" indent="-179387">
              <a:lnSpc>
                <a:spcPct val="150000"/>
              </a:lnSpc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Multinomial con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previa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Dirichlet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conjugada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355600" lvl="1" indent="-179387">
              <a:lnSpc>
                <a:spcPct val="150000"/>
              </a:lnSpc>
              <a:spcBef>
                <a:spcPts val="400"/>
              </a:spcBef>
              <a:buClr>
                <a:srgbClr val="193EB0"/>
              </a:buClr>
              <a:buSzPts val="13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Multinomial con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previa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Dirichlet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conjugada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realmente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observar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son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contienen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permanecen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ocultos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También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son "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bolsas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 en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orden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no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importa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Mediante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razonamiento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inductivo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teorema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Bayes), LDA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extrae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ocultos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9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0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50"/>
          <p:cNvSpPr/>
          <p:nvPr/>
        </p:nvSpPr>
        <p:spPr>
          <a:xfrm>
            <a:off x="139105" y="3232664"/>
            <a:ext cx="8632825" cy="235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Ilustrado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"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notación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placa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rectángulos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significan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pasos</a:t>
            </a:r>
            <a:r>
              <a:rPr lang="en-US" sz="16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repetitivos</a:t>
            </a:r>
            <a:r>
              <a:rPr lang="en-US" sz="16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hay en total: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355600" lvl="1" indent="-179387">
              <a:lnSpc>
                <a:spcPct val="150000"/>
              </a:lnSpc>
              <a:spcBef>
                <a:spcPts val="800"/>
              </a:spcBef>
              <a:buClr>
                <a:srgbClr val="193EB0"/>
              </a:buClr>
              <a:buSzPts val="12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𝐷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tales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𝑑=1,...,𝐷  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355600" lvl="1" indent="-179387">
              <a:lnSpc>
                <a:spcPct val="150000"/>
              </a:lnSpc>
              <a:spcBef>
                <a:spcPts val="200"/>
              </a:spcBef>
              <a:buClr>
                <a:srgbClr val="193EB0"/>
              </a:buClr>
              <a:buSzPts val="12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𝑁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tales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𝑛=1,...,𝑁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355600" lvl="1" indent="-179387">
              <a:lnSpc>
                <a:spcPct val="150000"/>
              </a:lnSpc>
              <a:spcBef>
                <a:spcPts val="200"/>
              </a:spcBef>
              <a:buClr>
                <a:srgbClr val="193EB0"/>
              </a:buClr>
              <a:buSzPts val="12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𝐾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tales que 𝑘=1,...,𝐾</a:t>
            </a:r>
          </a:p>
        </p:txBody>
      </p:sp>
      <p:grpSp>
        <p:nvGrpSpPr>
          <p:cNvPr id="2954" name="Google Shape;2954;p150"/>
          <p:cNvGrpSpPr/>
          <p:nvPr/>
        </p:nvGrpSpPr>
        <p:grpSpPr>
          <a:xfrm>
            <a:off x="139105" y="1434755"/>
            <a:ext cx="7893429" cy="1460380"/>
            <a:chOff x="869860" y="2540118"/>
            <a:chExt cx="7893429" cy="1460380"/>
          </a:xfrm>
        </p:grpSpPr>
        <p:sp>
          <p:nvSpPr>
            <p:cNvPr id="2955" name="Google Shape;2955;p150"/>
            <p:cNvSpPr/>
            <p:nvPr/>
          </p:nvSpPr>
          <p:spPr>
            <a:xfrm>
              <a:off x="6456885" y="2540118"/>
              <a:ext cx="1734450" cy="14603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150"/>
            <p:cNvSpPr txBox="1"/>
            <p:nvPr/>
          </p:nvSpPr>
          <p:spPr>
            <a:xfrm>
              <a:off x="8474323" y="3429000"/>
              <a:ext cx="288966" cy="33855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r="-6249" b="-1090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57" name="Google Shape;2957;p150"/>
            <p:cNvSpPr/>
            <p:nvPr/>
          </p:nvSpPr>
          <p:spPr>
            <a:xfrm>
              <a:off x="1565055" y="2540118"/>
              <a:ext cx="4412437" cy="14603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150"/>
            <p:cNvSpPr/>
            <p:nvPr/>
          </p:nvSpPr>
          <p:spPr>
            <a:xfrm>
              <a:off x="3302379" y="2676020"/>
              <a:ext cx="2548468" cy="1199877"/>
            </a:xfrm>
            <a:prstGeom prst="rect">
              <a:avLst/>
            </a:prstGeom>
            <a:solidFill>
              <a:srgbClr val="F2F2F2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150"/>
            <p:cNvSpPr/>
            <p:nvPr/>
          </p:nvSpPr>
          <p:spPr>
            <a:xfrm>
              <a:off x="1711490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60" name="Google Shape;2960;p150"/>
            <p:cNvSpPr/>
            <p:nvPr/>
          </p:nvSpPr>
          <p:spPr>
            <a:xfrm>
              <a:off x="3510220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61" name="Google Shape;2961;p150"/>
            <p:cNvSpPr/>
            <p:nvPr/>
          </p:nvSpPr>
          <p:spPr>
            <a:xfrm>
              <a:off x="4771193" y="2847060"/>
              <a:ext cx="793537" cy="793537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rgbClr val="193EB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05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2962" name="Google Shape;2962;p150"/>
            <p:cNvCxnSpPr>
              <a:stCxn id="2959" idx="6"/>
              <a:endCxn id="2960" idx="2"/>
            </p:cNvCxnSpPr>
            <p:nvPr/>
          </p:nvCxnSpPr>
          <p:spPr>
            <a:xfrm>
              <a:off x="2505027" y="3243829"/>
              <a:ext cx="1005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63" name="Google Shape;2963;p150"/>
            <p:cNvCxnSpPr>
              <a:stCxn id="2960" idx="6"/>
              <a:endCxn id="2961" idx="2"/>
            </p:cNvCxnSpPr>
            <p:nvPr/>
          </p:nvCxnSpPr>
          <p:spPr>
            <a:xfrm>
              <a:off x="4303757" y="3243829"/>
              <a:ext cx="4674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64" name="Google Shape;2964;p150"/>
            <p:cNvCxnSpPr>
              <a:stCxn id="2965" idx="6"/>
              <a:endCxn id="2966" idx="2"/>
            </p:cNvCxnSpPr>
            <p:nvPr/>
          </p:nvCxnSpPr>
          <p:spPr>
            <a:xfrm rot="10800000" flipH="1">
              <a:off x="7609853" y="3241129"/>
              <a:ext cx="854100" cy="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2967" name="Google Shape;2967;p150"/>
            <p:cNvSpPr/>
            <p:nvPr/>
          </p:nvSpPr>
          <p:spPr>
            <a:xfrm>
              <a:off x="882650" y="3100256"/>
              <a:ext cx="281887" cy="281887"/>
            </a:xfrm>
            <a:prstGeom prst="ellipse">
              <a:avLst/>
            </a:prstGeom>
            <a:solidFill>
              <a:srgbClr val="193EB0"/>
            </a:solidFill>
            <a:ln w="12700" cap="flat" cmpd="sng">
              <a:solidFill>
                <a:srgbClr val="BFBFBF">
                  <a:alpha val="95686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2968" name="Google Shape;2968;p150"/>
            <p:cNvCxnSpPr>
              <a:stCxn id="2967" idx="6"/>
              <a:endCxn id="2959" idx="2"/>
            </p:cNvCxnSpPr>
            <p:nvPr/>
          </p:nvCxnSpPr>
          <p:spPr>
            <a:xfrm>
              <a:off x="1164537" y="3241200"/>
              <a:ext cx="546900" cy="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966" name="Google Shape;2966;p150"/>
            <p:cNvSpPr/>
            <p:nvPr/>
          </p:nvSpPr>
          <p:spPr>
            <a:xfrm>
              <a:off x="8464095" y="3100256"/>
              <a:ext cx="281887" cy="281887"/>
            </a:xfrm>
            <a:prstGeom prst="ellipse">
              <a:avLst/>
            </a:prstGeom>
            <a:solidFill>
              <a:srgbClr val="193EB0"/>
            </a:solidFill>
            <a:ln w="12700" cap="flat" cmpd="sng">
              <a:solidFill>
                <a:srgbClr val="BFBFBF">
                  <a:alpha val="95686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65" name="Google Shape;2965;p150"/>
            <p:cNvSpPr/>
            <p:nvPr/>
          </p:nvSpPr>
          <p:spPr>
            <a:xfrm>
              <a:off x="6816316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2969" name="Google Shape;2969;p150"/>
            <p:cNvCxnSpPr>
              <a:stCxn id="2961" idx="6"/>
              <a:endCxn id="2965" idx="2"/>
            </p:cNvCxnSpPr>
            <p:nvPr/>
          </p:nvCxnSpPr>
          <p:spPr>
            <a:xfrm>
              <a:off x="5564730" y="3243829"/>
              <a:ext cx="12516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2970" name="Google Shape;2970;p150"/>
            <p:cNvSpPr txBox="1"/>
            <p:nvPr/>
          </p:nvSpPr>
          <p:spPr>
            <a:xfrm>
              <a:off x="7066609" y="3613557"/>
              <a:ext cx="403549" cy="33855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63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1" name="Google Shape;2971;p150"/>
            <p:cNvSpPr txBox="1"/>
            <p:nvPr/>
          </p:nvSpPr>
          <p:spPr>
            <a:xfrm>
              <a:off x="6474059" y="2559689"/>
              <a:ext cx="398005" cy="40011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2" name="Google Shape;2972;p150"/>
            <p:cNvSpPr txBox="1"/>
            <p:nvPr/>
          </p:nvSpPr>
          <p:spPr>
            <a:xfrm>
              <a:off x="3685520" y="3524912"/>
              <a:ext cx="403549" cy="34932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r="-1211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3" name="Google Shape;2973;p150"/>
            <p:cNvSpPr txBox="1"/>
            <p:nvPr/>
          </p:nvSpPr>
          <p:spPr>
            <a:xfrm>
              <a:off x="4951413" y="3553150"/>
              <a:ext cx="403549" cy="34932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r="-2388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4" name="Google Shape;2974;p150"/>
            <p:cNvSpPr txBox="1"/>
            <p:nvPr/>
          </p:nvSpPr>
          <p:spPr>
            <a:xfrm>
              <a:off x="3269528" y="2604454"/>
              <a:ext cx="398005" cy="40011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5" name="Google Shape;2975;p150"/>
            <p:cNvSpPr txBox="1"/>
            <p:nvPr/>
          </p:nvSpPr>
          <p:spPr>
            <a:xfrm>
              <a:off x="1957528" y="3654021"/>
              <a:ext cx="403549" cy="33855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6" name="Google Shape;2976;p150"/>
            <p:cNvSpPr txBox="1"/>
            <p:nvPr/>
          </p:nvSpPr>
          <p:spPr>
            <a:xfrm>
              <a:off x="1596685" y="2545245"/>
              <a:ext cx="398005" cy="40011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77" name="Google Shape;2977;p150"/>
            <p:cNvSpPr txBox="1"/>
            <p:nvPr/>
          </p:nvSpPr>
          <p:spPr>
            <a:xfrm>
              <a:off x="869860" y="3429000"/>
              <a:ext cx="288966" cy="33855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2978" name="Google Shape;2978;p150"/>
          <p:cNvGrpSpPr/>
          <p:nvPr/>
        </p:nvGrpSpPr>
        <p:grpSpPr>
          <a:xfrm>
            <a:off x="157359" y="1069458"/>
            <a:ext cx="8783192" cy="276999"/>
            <a:chOff x="559817" y="2136914"/>
            <a:chExt cx="8783192" cy="276999"/>
          </a:xfrm>
        </p:grpSpPr>
        <p:sp>
          <p:nvSpPr>
            <p:cNvPr id="2979" name="Google Shape;2979;p150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80" name="Google Shape;2980;p150"/>
            <p:cNvSpPr/>
            <p:nvPr/>
          </p:nvSpPr>
          <p:spPr>
            <a:xfrm>
              <a:off x="712182" y="2136914"/>
              <a:ext cx="86308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Algoritmo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LDA: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34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" name="Google Shape;3013;p151"/>
          <p:cNvSpPr/>
          <p:nvPr/>
        </p:nvSpPr>
        <p:spPr>
          <a:xfrm>
            <a:off x="3750461" y="456428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𝜶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parámetro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prioridad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Dirichlet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temática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𝜽𝒅 (con 𝑑=1,...,𝐷).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3" name="Google Shape;3014;p151"/>
          <p:cNvGrpSpPr/>
          <p:nvPr/>
        </p:nvGrpSpPr>
        <p:grpSpPr>
          <a:xfrm>
            <a:off x="3273017" y="4947357"/>
            <a:ext cx="8978848" cy="1850206"/>
            <a:chOff x="557062" y="4293604"/>
            <a:chExt cx="8978848" cy="1850206"/>
          </a:xfrm>
        </p:grpSpPr>
        <p:cxnSp>
          <p:nvCxnSpPr>
            <p:cNvPr id="4" name="Google Shape;3015;p151"/>
            <p:cNvCxnSpPr/>
            <p:nvPr/>
          </p:nvCxnSpPr>
          <p:spPr>
            <a:xfrm>
              <a:off x="881424" y="4432105"/>
              <a:ext cx="0" cy="144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cxnSp>
          <p:nvCxnSpPr>
            <p:cNvPr id="5" name="Google Shape;3016;p151"/>
            <p:cNvCxnSpPr/>
            <p:nvPr/>
          </p:nvCxnSpPr>
          <p:spPr>
            <a:xfrm>
              <a:off x="881424" y="5863638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6" name="Google Shape;3017;p151"/>
            <p:cNvSpPr/>
            <p:nvPr/>
          </p:nvSpPr>
          <p:spPr>
            <a:xfrm>
              <a:off x="1054693" y="5449403"/>
              <a:ext cx="90000" cy="42616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18;p151"/>
            <p:cNvSpPr/>
            <p:nvPr/>
          </p:nvSpPr>
          <p:spPr>
            <a:xfrm>
              <a:off x="1270704" y="5154154"/>
              <a:ext cx="90000" cy="72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19;p151"/>
            <p:cNvSpPr/>
            <p:nvPr/>
          </p:nvSpPr>
          <p:spPr>
            <a:xfrm>
              <a:off x="1492304" y="4795571"/>
              <a:ext cx="90000" cy="10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20;p151"/>
            <p:cNvSpPr/>
            <p:nvPr/>
          </p:nvSpPr>
          <p:spPr>
            <a:xfrm>
              <a:off x="1713904" y="5586580"/>
              <a:ext cx="90000" cy="28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21;p151"/>
            <p:cNvSpPr/>
            <p:nvPr/>
          </p:nvSpPr>
          <p:spPr>
            <a:xfrm>
              <a:off x="1929915" y="5442747"/>
              <a:ext cx="90000" cy="43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22;p151"/>
            <p:cNvSpPr txBox="1"/>
            <p:nvPr/>
          </p:nvSpPr>
          <p:spPr>
            <a:xfrm>
              <a:off x="1900272" y="5501445"/>
              <a:ext cx="1049470" cy="369332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2" name="Google Shape;3023;p151"/>
            <p:cNvSpPr txBox="1"/>
            <p:nvPr/>
          </p:nvSpPr>
          <p:spPr>
            <a:xfrm>
              <a:off x="991455" y="5880775"/>
              <a:ext cx="2021800" cy="246221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4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3" name="Google Shape;3024;p151"/>
            <p:cNvSpPr/>
            <p:nvPr/>
          </p:nvSpPr>
          <p:spPr>
            <a:xfrm>
              <a:off x="2739328" y="5766915"/>
              <a:ext cx="90000" cy="10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25;p151"/>
            <p:cNvSpPr txBox="1"/>
            <p:nvPr/>
          </p:nvSpPr>
          <p:spPr>
            <a:xfrm>
              <a:off x="557062" y="4293604"/>
              <a:ext cx="324362" cy="276999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5" name="Google Shape;3026;p151"/>
            <p:cNvSpPr txBox="1"/>
            <p:nvPr/>
          </p:nvSpPr>
          <p:spPr>
            <a:xfrm>
              <a:off x="1346906" y="4366254"/>
              <a:ext cx="1229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</a:t>
              </a:r>
              <a:r>
                <a:rPr lang="en-U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nº 1</a:t>
              </a:r>
              <a:endParaRPr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6" name="Google Shape;3027;p151"/>
            <p:cNvSpPr txBox="1"/>
            <p:nvPr/>
          </p:nvSpPr>
          <p:spPr>
            <a:xfrm>
              <a:off x="2929706" y="5734639"/>
              <a:ext cx="6872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Tema</a:t>
              </a:r>
              <a:endParaRPr sz="12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17" name="Google Shape;3028;p151"/>
            <p:cNvCxnSpPr/>
            <p:nvPr/>
          </p:nvCxnSpPr>
          <p:spPr>
            <a:xfrm>
              <a:off x="3669834" y="4432105"/>
              <a:ext cx="0" cy="144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cxnSp>
          <p:nvCxnSpPr>
            <p:cNvPr id="18" name="Google Shape;3029;p151"/>
            <p:cNvCxnSpPr/>
            <p:nvPr/>
          </p:nvCxnSpPr>
          <p:spPr>
            <a:xfrm>
              <a:off x="3669834" y="5872105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9" name="Google Shape;3030;p151"/>
            <p:cNvSpPr/>
            <p:nvPr/>
          </p:nvSpPr>
          <p:spPr>
            <a:xfrm>
              <a:off x="3843103" y="5728803"/>
              <a:ext cx="90000" cy="144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31;p151"/>
            <p:cNvSpPr/>
            <p:nvPr/>
          </p:nvSpPr>
          <p:spPr>
            <a:xfrm>
              <a:off x="4059114" y="5511566"/>
              <a:ext cx="90000" cy="36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32;p151"/>
            <p:cNvSpPr/>
            <p:nvPr/>
          </p:nvSpPr>
          <p:spPr>
            <a:xfrm>
              <a:off x="4280714" y="5405170"/>
              <a:ext cx="90000" cy="46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33;p151"/>
            <p:cNvSpPr/>
            <p:nvPr/>
          </p:nvSpPr>
          <p:spPr>
            <a:xfrm>
              <a:off x="4502314" y="4973343"/>
              <a:ext cx="90000" cy="90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34;p151"/>
            <p:cNvSpPr/>
            <p:nvPr/>
          </p:nvSpPr>
          <p:spPr>
            <a:xfrm>
              <a:off x="4718325" y="5225035"/>
              <a:ext cx="90000" cy="64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35;p151"/>
            <p:cNvSpPr txBox="1"/>
            <p:nvPr/>
          </p:nvSpPr>
          <p:spPr>
            <a:xfrm>
              <a:off x="4688682" y="5501445"/>
              <a:ext cx="1049470" cy="369332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5" name="Google Shape;3036;p151"/>
            <p:cNvSpPr txBox="1"/>
            <p:nvPr/>
          </p:nvSpPr>
          <p:spPr>
            <a:xfrm>
              <a:off x="3779865" y="5882892"/>
              <a:ext cx="2021800" cy="246221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174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6" name="Google Shape;3037;p151"/>
            <p:cNvSpPr/>
            <p:nvPr/>
          </p:nvSpPr>
          <p:spPr>
            <a:xfrm>
              <a:off x="5527738" y="5583671"/>
              <a:ext cx="90000" cy="28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38;p151"/>
            <p:cNvSpPr txBox="1"/>
            <p:nvPr/>
          </p:nvSpPr>
          <p:spPr>
            <a:xfrm>
              <a:off x="3345472" y="4293604"/>
              <a:ext cx="324362" cy="276999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8" name="Google Shape;3039;p151"/>
            <p:cNvSpPr txBox="1"/>
            <p:nvPr/>
          </p:nvSpPr>
          <p:spPr>
            <a:xfrm>
              <a:off x="4135316" y="4311405"/>
              <a:ext cx="1229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</a:t>
              </a:r>
              <a:r>
                <a:rPr lang="en-U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nº 2</a:t>
              </a:r>
              <a:endParaRPr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9" name="Google Shape;3040;p151"/>
            <p:cNvSpPr txBox="1"/>
            <p:nvPr/>
          </p:nvSpPr>
          <p:spPr>
            <a:xfrm>
              <a:off x="5704264" y="5748971"/>
              <a:ext cx="6872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Tema</a:t>
              </a:r>
              <a:endParaRPr sz="12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0" name="Google Shape;3041;p151"/>
            <p:cNvCxnSpPr/>
            <p:nvPr/>
          </p:nvCxnSpPr>
          <p:spPr>
            <a:xfrm>
              <a:off x="6823639" y="4448919"/>
              <a:ext cx="0" cy="144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cxnSp>
          <p:nvCxnSpPr>
            <p:cNvPr id="31" name="Google Shape;3042;p151"/>
            <p:cNvCxnSpPr/>
            <p:nvPr/>
          </p:nvCxnSpPr>
          <p:spPr>
            <a:xfrm>
              <a:off x="6823639" y="5888919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32" name="Google Shape;3043;p151"/>
            <p:cNvSpPr/>
            <p:nvPr/>
          </p:nvSpPr>
          <p:spPr>
            <a:xfrm>
              <a:off x="6996908" y="5353733"/>
              <a:ext cx="90000" cy="54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44;p151"/>
            <p:cNvSpPr/>
            <p:nvPr/>
          </p:nvSpPr>
          <p:spPr>
            <a:xfrm>
              <a:off x="7212919" y="5097305"/>
              <a:ext cx="90000" cy="79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45;p151"/>
            <p:cNvSpPr/>
            <p:nvPr/>
          </p:nvSpPr>
          <p:spPr>
            <a:xfrm>
              <a:off x="7434519" y="5421984"/>
              <a:ext cx="90000" cy="46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46;p151"/>
            <p:cNvSpPr/>
            <p:nvPr/>
          </p:nvSpPr>
          <p:spPr>
            <a:xfrm>
              <a:off x="7656119" y="5168683"/>
              <a:ext cx="90000" cy="72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47;p151"/>
            <p:cNvSpPr/>
            <p:nvPr/>
          </p:nvSpPr>
          <p:spPr>
            <a:xfrm>
              <a:off x="7872130" y="5241849"/>
              <a:ext cx="90000" cy="64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48;p151"/>
            <p:cNvSpPr txBox="1"/>
            <p:nvPr/>
          </p:nvSpPr>
          <p:spPr>
            <a:xfrm>
              <a:off x="7842487" y="5506517"/>
              <a:ext cx="1049470" cy="36933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0" name="Google Shape;3049;p151"/>
            <p:cNvSpPr txBox="1"/>
            <p:nvPr/>
          </p:nvSpPr>
          <p:spPr>
            <a:xfrm>
              <a:off x="6946369" y="5897589"/>
              <a:ext cx="2021800" cy="24622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14632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" name="Google Shape;3050;p151"/>
            <p:cNvSpPr/>
            <p:nvPr/>
          </p:nvSpPr>
          <p:spPr>
            <a:xfrm>
              <a:off x="8681543" y="5815471"/>
              <a:ext cx="90000" cy="7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51;p151"/>
            <p:cNvSpPr txBox="1"/>
            <p:nvPr/>
          </p:nvSpPr>
          <p:spPr>
            <a:xfrm>
              <a:off x="6499277" y="4310418"/>
              <a:ext cx="324362" cy="276999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3" name="Google Shape;3052;p151"/>
            <p:cNvSpPr txBox="1"/>
            <p:nvPr/>
          </p:nvSpPr>
          <p:spPr>
            <a:xfrm>
              <a:off x="7289122" y="4338292"/>
              <a:ext cx="12290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Documento</a:t>
              </a:r>
              <a:r>
                <a:rPr lang="en-U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#D</a:t>
              </a:r>
              <a:endParaRPr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4" name="Google Shape;3053;p151"/>
            <p:cNvSpPr txBox="1"/>
            <p:nvPr/>
          </p:nvSpPr>
          <p:spPr>
            <a:xfrm>
              <a:off x="8848699" y="5759089"/>
              <a:ext cx="6872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Tema</a:t>
              </a:r>
              <a:endParaRPr sz="12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5" name="Google Shape;3054;p151"/>
            <p:cNvSpPr txBox="1"/>
            <p:nvPr/>
          </p:nvSpPr>
          <p:spPr>
            <a:xfrm>
              <a:off x="5390996" y="4993783"/>
              <a:ext cx="1339405" cy="369332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96CC04E-ED38-0B9C-D80E-4F1E93448752}"/>
              </a:ext>
            </a:extLst>
          </p:cNvPr>
          <p:cNvSpPr txBox="1"/>
          <p:nvPr/>
        </p:nvSpPr>
        <p:spPr>
          <a:xfrm>
            <a:off x="213900" y="5751058"/>
            <a:ext cx="286329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82563" indent="-182563">
              <a:spcBef>
                <a:spcPts val="2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4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Además, suponemos que el número de palabras diferentes (características) es 𝐹. </a:t>
            </a:r>
            <a:endParaRPr lang="es-ES" sz="1600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6" name="Google Shape;3066;p152"/>
          <p:cNvGrpSpPr/>
          <p:nvPr/>
        </p:nvGrpSpPr>
        <p:grpSpPr>
          <a:xfrm>
            <a:off x="1420082" y="1506315"/>
            <a:ext cx="7893429" cy="1460380"/>
            <a:chOff x="869860" y="2540118"/>
            <a:chExt cx="7893429" cy="1460380"/>
          </a:xfrm>
        </p:grpSpPr>
        <p:sp>
          <p:nvSpPr>
            <p:cNvPr id="3067" name="Google Shape;3067;p152"/>
            <p:cNvSpPr/>
            <p:nvPr/>
          </p:nvSpPr>
          <p:spPr>
            <a:xfrm>
              <a:off x="6456885" y="2540118"/>
              <a:ext cx="1734450" cy="14603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152"/>
            <p:cNvSpPr txBox="1"/>
            <p:nvPr/>
          </p:nvSpPr>
          <p:spPr>
            <a:xfrm>
              <a:off x="8474323" y="3429000"/>
              <a:ext cx="288966" cy="33855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r="-6249" b="-1090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69" name="Google Shape;3069;p152"/>
            <p:cNvSpPr/>
            <p:nvPr/>
          </p:nvSpPr>
          <p:spPr>
            <a:xfrm>
              <a:off x="1565055" y="2540118"/>
              <a:ext cx="4412437" cy="14603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152"/>
            <p:cNvSpPr/>
            <p:nvPr/>
          </p:nvSpPr>
          <p:spPr>
            <a:xfrm>
              <a:off x="3302379" y="2676020"/>
              <a:ext cx="2548468" cy="1199877"/>
            </a:xfrm>
            <a:prstGeom prst="rect">
              <a:avLst/>
            </a:prstGeom>
            <a:solidFill>
              <a:srgbClr val="F2F2F2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152"/>
            <p:cNvSpPr/>
            <p:nvPr/>
          </p:nvSpPr>
          <p:spPr>
            <a:xfrm>
              <a:off x="1711490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72" name="Google Shape;3072;p152"/>
            <p:cNvSpPr/>
            <p:nvPr/>
          </p:nvSpPr>
          <p:spPr>
            <a:xfrm>
              <a:off x="3510220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73" name="Google Shape;3073;p152"/>
            <p:cNvSpPr/>
            <p:nvPr/>
          </p:nvSpPr>
          <p:spPr>
            <a:xfrm>
              <a:off x="4771193" y="2847060"/>
              <a:ext cx="793537" cy="793537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rgbClr val="193EB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05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074" name="Google Shape;3074;p152"/>
            <p:cNvCxnSpPr>
              <a:stCxn id="3071" idx="6"/>
              <a:endCxn id="3072" idx="2"/>
            </p:cNvCxnSpPr>
            <p:nvPr/>
          </p:nvCxnSpPr>
          <p:spPr>
            <a:xfrm>
              <a:off x="2505027" y="3243829"/>
              <a:ext cx="1005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75" name="Google Shape;3075;p152"/>
            <p:cNvCxnSpPr>
              <a:stCxn id="3072" idx="6"/>
              <a:endCxn id="3073" idx="2"/>
            </p:cNvCxnSpPr>
            <p:nvPr/>
          </p:nvCxnSpPr>
          <p:spPr>
            <a:xfrm>
              <a:off x="4303757" y="3243829"/>
              <a:ext cx="4674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76" name="Google Shape;3076;p152"/>
            <p:cNvCxnSpPr>
              <a:stCxn id="3077" idx="6"/>
              <a:endCxn id="3078" idx="2"/>
            </p:cNvCxnSpPr>
            <p:nvPr/>
          </p:nvCxnSpPr>
          <p:spPr>
            <a:xfrm rot="10800000" flipH="1">
              <a:off x="7609853" y="3241129"/>
              <a:ext cx="854100" cy="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3079" name="Google Shape;3079;p152"/>
            <p:cNvSpPr/>
            <p:nvPr/>
          </p:nvSpPr>
          <p:spPr>
            <a:xfrm>
              <a:off x="882650" y="3100256"/>
              <a:ext cx="281887" cy="281887"/>
            </a:xfrm>
            <a:prstGeom prst="ellipse">
              <a:avLst/>
            </a:prstGeom>
            <a:solidFill>
              <a:srgbClr val="193EB0"/>
            </a:solidFill>
            <a:ln w="12700" cap="flat" cmpd="sng">
              <a:solidFill>
                <a:srgbClr val="BFBFBF">
                  <a:alpha val="95686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080" name="Google Shape;3080;p152"/>
            <p:cNvCxnSpPr>
              <a:stCxn id="3079" idx="6"/>
              <a:endCxn id="3071" idx="2"/>
            </p:cNvCxnSpPr>
            <p:nvPr/>
          </p:nvCxnSpPr>
          <p:spPr>
            <a:xfrm>
              <a:off x="1164537" y="3241200"/>
              <a:ext cx="546900" cy="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078" name="Google Shape;3078;p152"/>
            <p:cNvSpPr/>
            <p:nvPr/>
          </p:nvSpPr>
          <p:spPr>
            <a:xfrm>
              <a:off x="8464095" y="3100256"/>
              <a:ext cx="281887" cy="281887"/>
            </a:xfrm>
            <a:prstGeom prst="ellipse">
              <a:avLst/>
            </a:prstGeom>
            <a:solidFill>
              <a:srgbClr val="193EB0"/>
            </a:solidFill>
            <a:ln w="12700" cap="flat" cmpd="sng">
              <a:solidFill>
                <a:srgbClr val="BFBFBF">
                  <a:alpha val="95686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77" name="Google Shape;3077;p152"/>
            <p:cNvSpPr/>
            <p:nvPr/>
          </p:nvSpPr>
          <p:spPr>
            <a:xfrm>
              <a:off x="6816316" y="2847060"/>
              <a:ext cx="793537" cy="793537"/>
            </a:xfrm>
            <a:prstGeom prst="ellipse">
              <a:avLst/>
            </a:prstGeom>
            <a:solidFill>
              <a:srgbClr val="EAEAEA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100" dirty="0">
                <a:solidFill>
                  <a:srgbClr val="3F3F3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081" name="Google Shape;3081;p152"/>
            <p:cNvCxnSpPr>
              <a:stCxn id="3073" idx="6"/>
              <a:endCxn id="3077" idx="2"/>
            </p:cNvCxnSpPr>
            <p:nvPr/>
          </p:nvCxnSpPr>
          <p:spPr>
            <a:xfrm>
              <a:off x="5564730" y="3243829"/>
              <a:ext cx="12516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3082" name="Google Shape;3082;p152"/>
            <p:cNvSpPr txBox="1"/>
            <p:nvPr/>
          </p:nvSpPr>
          <p:spPr>
            <a:xfrm>
              <a:off x="7066609" y="3613557"/>
              <a:ext cx="403549" cy="33855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63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3" name="Google Shape;3083;p152"/>
            <p:cNvSpPr txBox="1"/>
            <p:nvPr/>
          </p:nvSpPr>
          <p:spPr>
            <a:xfrm>
              <a:off x="6474059" y="2559689"/>
              <a:ext cx="398005" cy="40011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4" name="Google Shape;3084;p152"/>
            <p:cNvSpPr txBox="1"/>
            <p:nvPr/>
          </p:nvSpPr>
          <p:spPr>
            <a:xfrm>
              <a:off x="3685520" y="3524912"/>
              <a:ext cx="403549" cy="34932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r="-1211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5" name="Google Shape;3085;p152"/>
            <p:cNvSpPr txBox="1"/>
            <p:nvPr/>
          </p:nvSpPr>
          <p:spPr>
            <a:xfrm>
              <a:off x="4951413" y="3553150"/>
              <a:ext cx="403549" cy="34932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r="-2388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6" name="Google Shape;3086;p152"/>
            <p:cNvSpPr txBox="1"/>
            <p:nvPr/>
          </p:nvSpPr>
          <p:spPr>
            <a:xfrm>
              <a:off x="3269528" y="2604454"/>
              <a:ext cx="398005" cy="40011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7" name="Google Shape;3087;p152"/>
            <p:cNvSpPr txBox="1"/>
            <p:nvPr/>
          </p:nvSpPr>
          <p:spPr>
            <a:xfrm>
              <a:off x="1957528" y="3654021"/>
              <a:ext cx="403549" cy="33855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8" name="Google Shape;3088;p152"/>
            <p:cNvSpPr txBox="1"/>
            <p:nvPr/>
          </p:nvSpPr>
          <p:spPr>
            <a:xfrm>
              <a:off x="1596685" y="2545245"/>
              <a:ext cx="398005" cy="40011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089" name="Google Shape;3089;p152"/>
            <p:cNvSpPr txBox="1"/>
            <p:nvPr/>
          </p:nvSpPr>
          <p:spPr>
            <a:xfrm>
              <a:off x="869860" y="3429000"/>
              <a:ext cx="288966" cy="33855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3090" name="Google Shape;3090;p152"/>
          <p:cNvSpPr/>
          <p:nvPr/>
        </p:nvSpPr>
        <p:spPr>
          <a:xfrm>
            <a:off x="1126584" y="3110588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𝜷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parámetro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prioridad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Dirichlet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distribución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𝝋𝒌 (con 𝑘=1,...,𝐾).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3091" name="Google Shape;3091;p152"/>
          <p:cNvGrpSpPr/>
          <p:nvPr/>
        </p:nvGrpSpPr>
        <p:grpSpPr>
          <a:xfrm>
            <a:off x="972445" y="3619929"/>
            <a:ext cx="8948878" cy="1906135"/>
            <a:chOff x="557062" y="4044894"/>
            <a:chExt cx="8948878" cy="1906135"/>
          </a:xfrm>
        </p:grpSpPr>
        <p:grpSp>
          <p:nvGrpSpPr>
            <p:cNvPr id="3092" name="Google Shape;3092;p152"/>
            <p:cNvGrpSpPr/>
            <p:nvPr/>
          </p:nvGrpSpPr>
          <p:grpSpPr>
            <a:xfrm>
              <a:off x="3303503" y="4044894"/>
              <a:ext cx="3069682" cy="1898649"/>
              <a:chOff x="3138123" y="4044894"/>
              <a:chExt cx="3069682" cy="1898649"/>
            </a:xfrm>
          </p:grpSpPr>
          <p:cxnSp>
            <p:nvCxnSpPr>
              <p:cNvPr id="3093" name="Google Shape;3093;p152"/>
              <p:cNvCxnSpPr/>
              <p:nvPr/>
            </p:nvCxnSpPr>
            <p:spPr>
              <a:xfrm>
                <a:off x="3462485" y="4159467"/>
                <a:ext cx="0" cy="1440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stealth" w="med" len="med"/>
                <a:tailEnd type="none" w="sm" len="sm"/>
              </a:ln>
            </p:spPr>
          </p:cxnSp>
          <p:cxnSp>
            <p:nvCxnSpPr>
              <p:cNvPr id="3094" name="Google Shape;3094;p152"/>
              <p:cNvCxnSpPr/>
              <p:nvPr/>
            </p:nvCxnSpPr>
            <p:spPr>
              <a:xfrm>
                <a:off x="3462485" y="5599467"/>
                <a:ext cx="21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grpSp>
            <p:nvGrpSpPr>
              <p:cNvPr id="3095" name="Google Shape;3095;p152"/>
              <p:cNvGrpSpPr/>
              <p:nvPr/>
            </p:nvGrpSpPr>
            <p:grpSpPr>
              <a:xfrm>
                <a:off x="3610354" y="4595124"/>
                <a:ext cx="931632" cy="1008000"/>
                <a:chOff x="3635754" y="4894106"/>
                <a:chExt cx="931632" cy="1008000"/>
              </a:xfrm>
            </p:grpSpPr>
            <p:sp>
              <p:nvSpPr>
                <p:cNvPr id="3096" name="Google Shape;3096;p152"/>
                <p:cNvSpPr/>
                <p:nvPr/>
              </p:nvSpPr>
              <p:spPr>
                <a:xfrm>
                  <a:off x="3635754" y="5758106"/>
                  <a:ext cx="90000" cy="144000"/>
                </a:xfrm>
                <a:prstGeom prst="rect">
                  <a:avLst/>
                </a:prstGeom>
                <a:solidFill>
                  <a:srgbClr val="193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152"/>
                <p:cNvSpPr/>
                <p:nvPr/>
              </p:nvSpPr>
              <p:spPr>
                <a:xfrm>
                  <a:off x="3846162" y="5542106"/>
                  <a:ext cx="90000" cy="360000"/>
                </a:xfrm>
                <a:prstGeom prst="rect">
                  <a:avLst/>
                </a:prstGeom>
                <a:solidFill>
                  <a:srgbClr val="193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152"/>
                <p:cNvSpPr/>
                <p:nvPr/>
              </p:nvSpPr>
              <p:spPr>
                <a:xfrm>
                  <a:off x="4056570" y="5614106"/>
                  <a:ext cx="90000" cy="288000"/>
                </a:xfrm>
                <a:prstGeom prst="rect">
                  <a:avLst/>
                </a:prstGeom>
                <a:solidFill>
                  <a:srgbClr val="193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152"/>
                <p:cNvSpPr/>
                <p:nvPr/>
              </p:nvSpPr>
              <p:spPr>
                <a:xfrm>
                  <a:off x="4266978" y="5002106"/>
                  <a:ext cx="90000" cy="900000"/>
                </a:xfrm>
                <a:prstGeom prst="rect">
                  <a:avLst/>
                </a:prstGeom>
                <a:solidFill>
                  <a:srgbClr val="193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152"/>
                <p:cNvSpPr/>
                <p:nvPr/>
              </p:nvSpPr>
              <p:spPr>
                <a:xfrm>
                  <a:off x="4477386" y="4894106"/>
                  <a:ext cx="90000" cy="1008000"/>
                </a:xfrm>
                <a:prstGeom prst="rect">
                  <a:avLst/>
                </a:prstGeom>
                <a:solidFill>
                  <a:srgbClr val="193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01" name="Google Shape;3101;p152"/>
              <p:cNvSpPr txBox="1"/>
              <p:nvPr/>
            </p:nvSpPr>
            <p:spPr>
              <a:xfrm>
                <a:off x="4481333" y="5217065"/>
                <a:ext cx="1049470" cy="36933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3102" name="Google Shape;3102;p152"/>
              <p:cNvSpPr txBox="1"/>
              <p:nvPr/>
            </p:nvSpPr>
            <p:spPr>
              <a:xfrm>
                <a:off x="3538648" y="5591191"/>
                <a:ext cx="2021800" cy="246221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12193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3103" name="Google Shape;3103;p152"/>
              <p:cNvSpPr/>
              <p:nvPr/>
            </p:nvSpPr>
            <p:spPr>
              <a:xfrm>
                <a:off x="5320389" y="5299291"/>
                <a:ext cx="90000" cy="288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152"/>
              <p:cNvSpPr txBox="1"/>
              <p:nvPr/>
            </p:nvSpPr>
            <p:spPr>
              <a:xfrm>
                <a:off x="3138123" y="4044894"/>
                <a:ext cx="324362" cy="276999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3105" name="Google Shape;3105;p152"/>
              <p:cNvSpPr txBox="1"/>
              <p:nvPr/>
            </p:nvSpPr>
            <p:spPr>
              <a:xfrm>
                <a:off x="3927968" y="4217487"/>
                <a:ext cx="122903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Tema</a:t>
                </a:r>
                <a:r>
                  <a:rPr lang="en-US" sz="1200" dirty="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 2</a:t>
                </a:r>
                <a:endParaRPr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3106" name="Google Shape;3106;p152"/>
              <p:cNvSpPr txBox="1"/>
              <p:nvPr/>
            </p:nvSpPr>
            <p:spPr>
              <a:xfrm>
                <a:off x="5520594" y="5481919"/>
                <a:ext cx="687211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FF0000"/>
                    </a:solidFill>
                    <a:latin typeface="SamsungOne 400" pitchFamily="34" charset="0"/>
                    <a:ea typeface="SamsungOne 400" pitchFamily="34" charset="0"/>
                  </a:rPr>
                  <a:t>Palabra</a:t>
                </a:r>
                <a:endParaRPr sz="1200" dirty="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sp>
          <p:nvSpPr>
            <p:cNvPr id="3107" name="Google Shape;3107;p152"/>
            <p:cNvSpPr txBox="1"/>
            <p:nvPr/>
          </p:nvSpPr>
          <p:spPr>
            <a:xfrm>
              <a:off x="5390996" y="4694801"/>
              <a:ext cx="1339405" cy="369332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108" name="Google Shape;3108;p152"/>
            <p:cNvCxnSpPr/>
            <p:nvPr/>
          </p:nvCxnSpPr>
          <p:spPr>
            <a:xfrm>
              <a:off x="881424" y="4159467"/>
              <a:ext cx="0" cy="144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cxnSp>
          <p:nvCxnSpPr>
            <p:cNvPr id="3109" name="Google Shape;3109;p152"/>
            <p:cNvCxnSpPr/>
            <p:nvPr/>
          </p:nvCxnSpPr>
          <p:spPr>
            <a:xfrm>
              <a:off x="881424" y="5599467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grpSp>
          <p:nvGrpSpPr>
            <p:cNvPr id="3110" name="Google Shape;3110;p152"/>
            <p:cNvGrpSpPr/>
            <p:nvPr/>
          </p:nvGrpSpPr>
          <p:grpSpPr>
            <a:xfrm>
              <a:off x="1030880" y="4806696"/>
              <a:ext cx="931632" cy="796428"/>
              <a:chOff x="1030880" y="5105678"/>
              <a:chExt cx="931632" cy="796428"/>
            </a:xfrm>
          </p:grpSpPr>
          <p:sp>
            <p:nvSpPr>
              <p:cNvPr id="3111" name="Google Shape;3111;p152"/>
              <p:cNvSpPr/>
              <p:nvPr/>
            </p:nvSpPr>
            <p:spPr>
              <a:xfrm>
                <a:off x="1030880" y="5362106"/>
                <a:ext cx="90000" cy="54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152"/>
              <p:cNvSpPr/>
              <p:nvPr/>
            </p:nvSpPr>
            <p:spPr>
              <a:xfrm>
                <a:off x="1241288" y="5105678"/>
                <a:ext cx="90000" cy="792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152"/>
              <p:cNvSpPr/>
              <p:nvPr/>
            </p:nvSpPr>
            <p:spPr>
              <a:xfrm>
                <a:off x="1451696" y="5430357"/>
                <a:ext cx="90000" cy="468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152"/>
              <p:cNvSpPr/>
              <p:nvPr/>
            </p:nvSpPr>
            <p:spPr>
              <a:xfrm>
                <a:off x="1662104" y="5177056"/>
                <a:ext cx="90000" cy="72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152"/>
              <p:cNvSpPr/>
              <p:nvPr/>
            </p:nvSpPr>
            <p:spPr>
              <a:xfrm>
                <a:off x="1872512" y="5250222"/>
                <a:ext cx="90000" cy="648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16" name="Google Shape;3116;p152"/>
            <p:cNvSpPr txBox="1"/>
            <p:nvPr/>
          </p:nvSpPr>
          <p:spPr>
            <a:xfrm>
              <a:off x="1900272" y="5217065"/>
              <a:ext cx="1049470" cy="36933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17" name="Google Shape;3117;p152"/>
            <p:cNvSpPr/>
            <p:nvPr/>
          </p:nvSpPr>
          <p:spPr>
            <a:xfrm>
              <a:off x="2739328" y="5514277"/>
              <a:ext cx="90000" cy="7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152"/>
            <p:cNvSpPr txBox="1"/>
            <p:nvPr/>
          </p:nvSpPr>
          <p:spPr>
            <a:xfrm>
              <a:off x="557062" y="4044894"/>
              <a:ext cx="324362" cy="276999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19" name="Google Shape;3119;p152"/>
            <p:cNvSpPr txBox="1"/>
            <p:nvPr/>
          </p:nvSpPr>
          <p:spPr>
            <a:xfrm>
              <a:off x="1346907" y="4217487"/>
              <a:ext cx="12290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Tema</a:t>
              </a:r>
              <a:r>
                <a:rPr lang="en-U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1</a:t>
              </a:r>
              <a:endParaRPr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20" name="Google Shape;3120;p152"/>
            <p:cNvSpPr txBox="1"/>
            <p:nvPr/>
          </p:nvSpPr>
          <p:spPr>
            <a:xfrm>
              <a:off x="2904358" y="5464291"/>
              <a:ext cx="6872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Palabra</a:t>
              </a:r>
              <a:endParaRPr sz="12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3121" name="Google Shape;3121;p152"/>
            <p:cNvCxnSpPr/>
            <p:nvPr/>
          </p:nvCxnSpPr>
          <p:spPr>
            <a:xfrm>
              <a:off x="6786679" y="4162966"/>
              <a:ext cx="0" cy="144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cxnSp>
          <p:nvCxnSpPr>
            <p:cNvPr id="3122" name="Google Shape;3122;p152"/>
            <p:cNvCxnSpPr/>
            <p:nvPr/>
          </p:nvCxnSpPr>
          <p:spPr>
            <a:xfrm>
              <a:off x="6786679" y="5601866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grpSp>
          <p:nvGrpSpPr>
            <p:cNvPr id="3123" name="Google Shape;3123;p152"/>
            <p:cNvGrpSpPr/>
            <p:nvPr/>
          </p:nvGrpSpPr>
          <p:grpSpPr>
            <a:xfrm>
              <a:off x="6934548" y="4513590"/>
              <a:ext cx="931632" cy="1080000"/>
              <a:chOff x="6959948" y="4812572"/>
              <a:chExt cx="931632" cy="1080000"/>
            </a:xfrm>
          </p:grpSpPr>
          <p:sp>
            <p:nvSpPr>
              <p:cNvPr id="3124" name="Google Shape;3124;p152"/>
              <p:cNvSpPr/>
              <p:nvPr/>
            </p:nvSpPr>
            <p:spPr>
              <a:xfrm>
                <a:off x="6959948" y="5466404"/>
                <a:ext cx="90000" cy="426168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152"/>
              <p:cNvSpPr/>
              <p:nvPr/>
            </p:nvSpPr>
            <p:spPr>
              <a:xfrm>
                <a:off x="7170356" y="5171155"/>
                <a:ext cx="90000" cy="72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152"/>
              <p:cNvSpPr/>
              <p:nvPr/>
            </p:nvSpPr>
            <p:spPr>
              <a:xfrm>
                <a:off x="7380764" y="4812572"/>
                <a:ext cx="90000" cy="10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152"/>
              <p:cNvSpPr/>
              <p:nvPr/>
            </p:nvSpPr>
            <p:spPr>
              <a:xfrm>
                <a:off x="7591172" y="5603581"/>
                <a:ext cx="90000" cy="288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152"/>
              <p:cNvSpPr/>
              <p:nvPr/>
            </p:nvSpPr>
            <p:spPr>
              <a:xfrm>
                <a:off x="7801580" y="5459748"/>
                <a:ext cx="90000" cy="432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29" name="Google Shape;3129;p152"/>
            <p:cNvSpPr txBox="1"/>
            <p:nvPr/>
          </p:nvSpPr>
          <p:spPr>
            <a:xfrm>
              <a:off x="7805527" y="5219464"/>
              <a:ext cx="1049470" cy="36933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0" name="Google Shape;3130;p152"/>
            <p:cNvSpPr txBox="1"/>
            <p:nvPr/>
          </p:nvSpPr>
          <p:spPr>
            <a:xfrm>
              <a:off x="6862842" y="5593590"/>
              <a:ext cx="2021800" cy="24622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124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1" name="Google Shape;3131;p152"/>
            <p:cNvSpPr/>
            <p:nvPr/>
          </p:nvSpPr>
          <p:spPr>
            <a:xfrm>
              <a:off x="8644583" y="5484934"/>
              <a:ext cx="90000" cy="108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152"/>
            <p:cNvSpPr txBox="1"/>
            <p:nvPr/>
          </p:nvSpPr>
          <p:spPr>
            <a:xfrm>
              <a:off x="6462317" y="4044894"/>
              <a:ext cx="324362" cy="276999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3" name="Google Shape;3133;p152"/>
            <p:cNvSpPr txBox="1"/>
            <p:nvPr/>
          </p:nvSpPr>
          <p:spPr>
            <a:xfrm>
              <a:off x="7252161" y="4135283"/>
              <a:ext cx="12290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Tema</a:t>
              </a:r>
              <a:r>
                <a:rPr lang="en-U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#K</a:t>
              </a:r>
              <a:endParaRPr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4" name="Google Shape;3134;p152"/>
            <p:cNvSpPr txBox="1"/>
            <p:nvPr/>
          </p:nvSpPr>
          <p:spPr>
            <a:xfrm>
              <a:off x="8818729" y="5489405"/>
              <a:ext cx="6872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Palabra</a:t>
              </a:r>
              <a:endParaRPr sz="12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5" name="Google Shape;3135;p152"/>
            <p:cNvSpPr txBox="1"/>
            <p:nvPr/>
          </p:nvSpPr>
          <p:spPr>
            <a:xfrm>
              <a:off x="957587" y="5591191"/>
              <a:ext cx="2021800" cy="246221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-1219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3136" name="Google Shape;3136;p152"/>
          <p:cNvGrpSpPr/>
          <p:nvPr/>
        </p:nvGrpSpPr>
        <p:grpSpPr>
          <a:xfrm>
            <a:off x="975201" y="1059816"/>
            <a:ext cx="8783192" cy="215444"/>
            <a:chOff x="559817" y="2136914"/>
            <a:chExt cx="8783192" cy="215444"/>
          </a:xfrm>
        </p:grpSpPr>
        <p:sp>
          <p:nvSpPr>
            <p:cNvPr id="3137" name="Google Shape;3137;p152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38" name="Google Shape;3138;p152"/>
            <p:cNvSpPr/>
            <p:nvPr/>
          </p:nvSpPr>
          <p:spPr>
            <a:xfrm>
              <a:off x="712182" y="2136914"/>
              <a:ext cx="86308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Algoritmo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LDA: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79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171" name="Google Shape;3171;p153"/>
          <p:cNvSpPr/>
          <p:nvPr/>
        </p:nvSpPr>
        <p:spPr>
          <a:xfrm>
            <a:off x="1134627" y="5576564"/>
            <a:ext cx="8623766" cy="133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baseline="-250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𝒅,𝒏</a:t>
            </a:r>
            <a:r>
              <a:rPr lang="en-US" sz="16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𝒛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n-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ésima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d-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ésimo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rango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[1,2,...,𝐾].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𝒅,𝒏</a:t>
            </a:r>
            <a:r>
              <a:rPr lang="en-US" sz="16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𝒘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n-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ésima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d-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ésimo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rango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[1,2,...,𝐹].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sz="16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/>
          <p:nvPr/>
        </p:nvSpPr>
        <p:spPr>
          <a:xfrm>
            <a:off x="1855563" y="2635179"/>
            <a:ext cx="8630058" cy="1193523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3950" tIns="143950" rIns="143950" bIns="143950" anchor="t" anchorCtr="0">
            <a:spAutoFit/>
          </a:bodyPr>
          <a:lstStyle/>
          <a:p>
            <a:pPr marL="285664" indent="-285664"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Procesar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texto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entrada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partir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fuentes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diversos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formatos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texto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extraer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información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alta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285664" indent="-285664">
              <a:spcBef>
                <a:spcPts val="800"/>
              </a:spcBef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Estructurar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lenguaje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derivar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patrones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mediante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procesamiento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lenguaje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natural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evaluar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analizar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resultados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para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utilizarlos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aplicaciones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mundo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real.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159" name="Google Shape;159;p3"/>
          <p:cNvGrpSpPr/>
          <p:nvPr/>
        </p:nvGrpSpPr>
        <p:grpSpPr>
          <a:xfrm>
            <a:off x="1586193" y="2304350"/>
            <a:ext cx="8899428" cy="233692"/>
            <a:chOff x="441747" y="1714333"/>
            <a:chExt cx="8902281" cy="233767"/>
          </a:xfrm>
        </p:grpSpPr>
        <p:sp>
          <p:nvSpPr>
            <p:cNvPr id="160" name="Google Shape;160;p3"/>
            <p:cNvSpPr/>
            <p:nvPr/>
          </p:nvSpPr>
          <p:spPr>
            <a:xfrm>
              <a:off x="711203" y="172349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Objetivos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capítulo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41747" y="1714333"/>
              <a:ext cx="216000" cy="233767"/>
            </a:xfrm>
            <a:custGeom>
              <a:avLst/>
              <a:gdLst/>
              <a:ahLst/>
              <a:cxnLst/>
              <a:rect l="l" t="t" r="r" b="b"/>
              <a:pathLst>
                <a:path w="21600" h="2125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D8D8D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1589060" y="3868935"/>
            <a:ext cx="8899428" cy="233692"/>
            <a:chOff x="441747" y="1714333"/>
            <a:chExt cx="8902281" cy="233767"/>
          </a:xfrm>
        </p:grpSpPr>
        <p:sp>
          <p:nvSpPr>
            <p:cNvPr id="163" name="Google Shape;163;p3"/>
            <p:cNvSpPr/>
            <p:nvPr/>
          </p:nvSpPr>
          <p:spPr>
            <a:xfrm>
              <a:off x="711203" y="172349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Contenido</a:t>
              </a:r>
              <a:r>
                <a:rPr lang="en-US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</a:t>
              </a:r>
              <a:r>
                <a:rPr lang="en-US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capítulo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41747" y="1714333"/>
              <a:ext cx="216000" cy="233767"/>
            </a:xfrm>
            <a:custGeom>
              <a:avLst/>
              <a:gdLst/>
              <a:ahLst/>
              <a:cxnLst/>
              <a:rect l="l" t="t" r="r" b="b"/>
              <a:pathLst>
                <a:path w="21600" h="2125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D8D8D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3"/>
          <p:cNvSpPr/>
          <p:nvPr/>
        </p:nvSpPr>
        <p:spPr>
          <a:xfrm>
            <a:off x="1850178" y="4173721"/>
            <a:ext cx="8630058" cy="1398715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3950" tIns="143950" rIns="143950" bIns="143950" anchor="t" anchorCtr="0">
            <a:spAutoFit/>
          </a:bodyPr>
          <a:lstStyle/>
          <a:p>
            <a:pPr marL="285664" indent="-285664"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Unidad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1.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Minería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textos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285664" indent="-285664">
              <a:spcBef>
                <a:spcPts val="800"/>
              </a:spcBef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Unidad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2.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Preprocesamiento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textos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285664" indent="-285664">
              <a:spcBef>
                <a:spcPts val="800"/>
              </a:spcBef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Unidad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3.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endParaRPr sz="1300" dirty="0">
              <a:solidFill>
                <a:srgbClr val="1D1C1D"/>
              </a:solidFill>
              <a:latin typeface="SamsungOne 400" pitchFamily="34" charset="0"/>
              <a:ea typeface="SamsungOne 400" pitchFamily="34" charset="0"/>
            </a:endParaRPr>
          </a:p>
          <a:p>
            <a:pPr marL="285664" indent="-285664">
              <a:spcBef>
                <a:spcPts val="800"/>
              </a:spcBef>
              <a:buClr>
                <a:srgbClr val="A5A5A5"/>
              </a:buClr>
              <a:buSzPts val="1300"/>
              <a:buFont typeface="Noto Sans Symbols"/>
              <a:buChar char="✔"/>
            </a:pP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Unidad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4.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Procesamiento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lenguaje</a:t>
            </a:r>
            <a:r>
              <a:rPr lang="en-US" sz="1300" dirty="0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 natural con </a:t>
            </a:r>
            <a:r>
              <a:rPr lang="en-US" sz="1300" dirty="0" err="1">
                <a:solidFill>
                  <a:srgbClr val="1D1C1D"/>
                </a:solidFill>
                <a:latin typeface="SamsungOne 400" pitchFamily="34" charset="0"/>
                <a:ea typeface="SamsungOne 400" pitchFamily="34" charset="0"/>
              </a:rPr>
              <a:t>Keras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1594444" y="1300696"/>
            <a:ext cx="8782411" cy="36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399" dirty="0" err="1">
                <a:solidFill>
                  <a:schemeClr val="tx1"/>
                </a:solidFill>
                <a:latin typeface="SamsungOne 400" pitchFamily="34" charset="0"/>
                <a:ea typeface="SamsungOne 400" pitchFamily="34" charset="0"/>
              </a:rPr>
              <a:t>Descripción</a:t>
            </a:r>
            <a:r>
              <a:rPr lang="en-US" sz="2399" dirty="0">
                <a:solidFill>
                  <a:schemeClr val="tx1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2399" dirty="0" err="1">
                <a:solidFill>
                  <a:schemeClr val="tx1"/>
                </a:solidFill>
                <a:latin typeface="SamsungOne 400" pitchFamily="34" charset="0"/>
                <a:ea typeface="SamsungOne 400" pitchFamily="34" charset="0"/>
              </a:rPr>
              <a:t>capítulo</a:t>
            </a:r>
            <a:endParaRPr dirty="0">
              <a:solidFill>
                <a:schemeClr val="tx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2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154"/>
          <p:cNvGrpSpPr/>
          <p:nvPr/>
        </p:nvGrpSpPr>
        <p:grpSpPr>
          <a:xfrm>
            <a:off x="1624734" y="3166471"/>
            <a:ext cx="8617062" cy="1754563"/>
            <a:chOff x="723214" y="3959794"/>
            <a:chExt cx="8617062" cy="1754563"/>
          </a:xfrm>
        </p:grpSpPr>
        <p:sp>
          <p:nvSpPr>
            <p:cNvPr id="3184" name="Google Shape;3184;p154"/>
            <p:cNvSpPr/>
            <p:nvPr/>
          </p:nvSpPr>
          <p:spPr>
            <a:xfrm>
              <a:off x="3001555" y="3959794"/>
              <a:ext cx="1791594" cy="1754563"/>
            </a:xfrm>
            <a:prstGeom prst="ellipse">
              <a:avLst/>
            </a:prstGeom>
            <a:solidFill>
              <a:srgbClr val="EEF5FB">
                <a:alpha val="49803"/>
              </a:srgbClr>
            </a:solidFill>
            <a:ln w="127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5" name="Google Shape;3185;p154"/>
            <p:cNvSpPr/>
            <p:nvPr/>
          </p:nvSpPr>
          <p:spPr>
            <a:xfrm>
              <a:off x="5251564" y="3959794"/>
              <a:ext cx="1791594" cy="1754563"/>
            </a:xfrm>
            <a:prstGeom prst="ellipse">
              <a:avLst/>
            </a:prstGeom>
            <a:solidFill>
              <a:srgbClr val="EEF5FB">
                <a:alpha val="49803"/>
              </a:srgbClr>
            </a:solidFill>
            <a:ln w="127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6" name="Google Shape;3186;p154"/>
            <p:cNvSpPr/>
            <p:nvPr/>
          </p:nvSpPr>
          <p:spPr>
            <a:xfrm>
              <a:off x="7548682" y="3959794"/>
              <a:ext cx="1791594" cy="1754563"/>
            </a:xfrm>
            <a:prstGeom prst="ellipse">
              <a:avLst/>
            </a:prstGeom>
            <a:solidFill>
              <a:srgbClr val="EEF5FB">
                <a:alpha val="49803"/>
              </a:srgbClr>
            </a:solidFill>
            <a:ln w="127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7" name="Google Shape;3187;p154"/>
            <p:cNvSpPr/>
            <p:nvPr/>
          </p:nvSpPr>
          <p:spPr>
            <a:xfrm>
              <a:off x="723214" y="3959794"/>
              <a:ext cx="1791594" cy="1754563"/>
            </a:xfrm>
            <a:prstGeom prst="ellipse">
              <a:avLst/>
            </a:prstGeom>
            <a:solidFill>
              <a:srgbClr val="EEF5FB">
                <a:alpha val="49803"/>
              </a:srgbClr>
            </a:solidFill>
            <a:ln w="127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8" name="Google Shape;3188;p154"/>
            <p:cNvSpPr txBox="1"/>
            <p:nvPr/>
          </p:nvSpPr>
          <p:spPr>
            <a:xfrm>
              <a:off x="748940" y="4291084"/>
              <a:ext cx="1803609" cy="109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223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89" name="Google Shape;3189;p154"/>
            <p:cNvSpPr txBox="1"/>
            <p:nvPr/>
          </p:nvSpPr>
          <p:spPr>
            <a:xfrm>
              <a:off x="3007832" y="4298938"/>
              <a:ext cx="1803609" cy="109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23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90" name="Google Shape;3190;p154"/>
            <p:cNvSpPr txBox="1"/>
            <p:nvPr/>
          </p:nvSpPr>
          <p:spPr>
            <a:xfrm>
              <a:off x="5257372" y="4075185"/>
              <a:ext cx="1803609" cy="131574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60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91" name="Google Shape;3191;p154"/>
            <p:cNvSpPr/>
            <p:nvPr/>
          </p:nvSpPr>
          <p:spPr>
            <a:xfrm>
              <a:off x="2608112" y="4609217"/>
              <a:ext cx="288124" cy="455716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F6F9FC"/>
                </a:gs>
                <a:gs pos="100000">
                  <a:srgbClr val="193EB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Google Shape;3192;p154"/>
            <p:cNvSpPr/>
            <p:nvPr/>
          </p:nvSpPr>
          <p:spPr>
            <a:xfrm>
              <a:off x="4886454" y="4609217"/>
              <a:ext cx="288124" cy="455716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F6F9FC"/>
                </a:gs>
                <a:gs pos="100000">
                  <a:srgbClr val="193EB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Google Shape;3193;p154"/>
            <p:cNvSpPr/>
            <p:nvPr/>
          </p:nvSpPr>
          <p:spPr>
            <a:xfrm>
              <a:off x="7200393" y="4609217"/>
              <a:ext cx="288124" cy="455716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F6F9FC"/>
                </a:gs>
                <a:gs pos="100000">
                  <a:srgbClr val="193EB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4" name="Google Shape;3194;p154"/>
            <p:cNvSpPr txBox="1"/>
            <p:nvPr/>
          </p:nvSpPr>
          <p:spPr>
            <a:xfrm>
              <a:off x="7645517" y="4283363"/>
              <a:ext cx="1639196" cy="109334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2792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3195" name="Google Shape;3195;p154"/>
          <p:cNvGrpSpPr/>
          <p:nvPr/>
        </p:nvGrpSpPr>
        <p:grpSpPr>
          <a:xfrm>
            <a:off x="292295" y="1116718"/>
            <a:ext cx="8783192" cy="276999"/>
            <a:chOff x="559817" y="2136914"/>
            <a:chExt cx="8783192" cy="276999"/>
          </a:xfrm>
        </p:grpSpPr>
        <p:sp>
          <p:nvSpPr>
            <p:cNvPr id="3196" name="Google Shape;3196;p154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197" name="Google Shape;3197;p154"/>
            <p:cNvSpPr/>
            <p:nvPr/>
          </p:nvSpPr>
          <p:spPr>
            <a:xfrm>
              <a:off x="712182" y="2136914"/>
              <a:ext cx="86308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Proceso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generativo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3198" name="Google Shape;3198;p154"/>
          <p:cNvSpPr/>
          <p:nvPr/>
        </p:nvSpPr>
        <p:spPr>
          <a:xfrm>
            <a:off x="444660" y="1561060"/>
            <a:ext cx="10240769" cy="143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Corresponde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un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razonamiento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deductivo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Supongamos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conocemos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son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colecciones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(bag-of-words)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pueden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generarse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    𝐾 =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𝐷=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𝑁=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6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DF790E-5537-FA15-280D-425321ABA5B4}"/>
              </a:ext>
            </a:extLst>
          </p:cNvPr>
          <p:cNvSpPr txBox="1"/>
          <p:nvPr/>
        </p:nvSpPr>
        <p:spPr>
          <a:xfrm>
            <a:off x="1710625" y="4910698"/>
            <a:ext cx="17658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elige una distribución temática por documento con una prioridad Dirichlet(alfa).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70D66C-8972-6A5F-59C0-8318608DDD5E}"/>
              </a:ext>
            </a:extLst>
          </p:cNvPr>
          <p:cNvSpPr txBox="1"/>
          <p:nvPr/>
        </p:nvSpPr>
        <p:spPr>
          <a:xfrm>
            <a:off x="3676584" y="4944364"/>
            <a:ext cx="21113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elige una distribución de palabras por tema con una prioridad Dirichlet (beta).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E6B79A-1B93-2354-9DCD-16CD32FF3744}"/>
              </a:ext>
            </a:extLst>
          </p:cNvPr>
          <p:cNvSpPr txBox="1"/>
          <p:nvPr/>
        </p:nvSpPr>
        <p:spPr>
          <a:xfrm>
            <a:off x="6245210" y="4863165"/>
            <a:ext cx="2111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Los tópicos </a:t>
            </a:r>
            <a:r>
              <a:rPr lang="es-MX" dirty="0" err="1"/>
              <a:t>Zd,n</a:t>
            </a:r>
            <a:r>
              <a:rPr lang="es-MX" dirty="0"/>
              <a:t> se eligen aleatoriamente según </a:t>
            </a:r>
            <a:r>
              <a:rPr lang="es-MX" dirty="0" err="1"/>
              <a:t>eltad</a:t>
            </a:r>
            <a:r>
              <a:rPr lang="es-MX" dirty="0"/>
              <a:t> y las palabras </a:t>
            </a:r>
            <a:r>
              <a:rPr lang="es-MX" dirty="0" err="1"/>
              <a:t>wd,n</a:t>
            </a:r>
            <a:r>
              <a:rPr lang="es-MX" dirty="0"/>
              <a:t> se eligen aleatoriamente según el </a:t>
            </a:r>
            <a:r>
              <a:rPr lang="es-MX" dirty="0" err="1"/>
              <a:t>phik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61612A-638B-613C-887A-67B7967EFEF3}"/>
              </a:ext>
            </a:extLst>
          </p:cNvPr>
          <p:cNvSpPr txBox="1"/>
          <p:nvPr/>
        </p:nvSpPr>
        <p:spPr>
          <a:xfrm>
            <a:off x="8547037" y="5033473"/>
            <a:ext cx="1895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Las N palabras </a:t>
            </a:r>
            <a:r>
              <a:rPr lang="es-MX" dirty="0" err="1"/>
              <a:t>wd,n</a:t>
            </a:r>
            <a:r>
              <a:rPr lang="es-MX" dirty="0"/>
              <a:t> que se han generado a partir de los documentos (bag-of-</a:t>
            </a:r>
            <a:r>
              <a:rPr lang="es-MX" dirty="0" err="1"/>
              <a:t>words</a:t>
            </a:r>
            <a:r>
              <a:rPr lang="es-MX" dirty="0"/>
              <a:t>)</a:t>
            </a:r>
          </a:p>
        </p:txBody>
      </p:sp>
      <p:sp>
        <p:nvSpPr>
          <p:cNvPr id="26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7" name="Google Shape;3207;p155"/>
          <p:cNvGrpSpPr/>
          <p:nvPr/>
        </p:nvGrpSpPr>
        <p:grpSpPr>
          <a:xfrm>
            <a:off x="245996" y="1139795"/>
            <a:ext cx="8783192" cy="276999"/>
            <a:chOff x="559817" y="2136914"/>
            <a:chExt cx="8783192" cy="276999"/>
          </a:xfrm>
        </p:grpSpPr>
        <p:sp>
          <p:nvSpPr>
            <p:cNvPr id="3208" name="Google Shape;3208;p155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3209" name="Google Shape;3209;p155"/>
            <p:cNvSpPr/>
            <p:nvPr/>
          </p:nvSpPr>
          <p:spPr>
            <a:xfrm>
              <a:off x="712182" y="2136914"/>
              <a:ext cx="86308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Inferencia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los </a:t>
              </a:r>
              <a:r>
                <a:rPr lang="en-US" sz="18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temas</a:t>
              </a:r>
              <a:r>
                <a:rPr lang="en-US" sz="18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sz="1800"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3213" name="Google Shape;3213;p155"/>
          <p:cNvSpPr txBox="1"/>
          <p:nvPr/>
        </p:nvSpPr>
        <p:spPr>
          <a:xfrm>
            <a:off x="164311" y="1647258"/>
            <a:ext cx="82674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Char char="●"/>
            </a:pP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Corresponde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a un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razonamiento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inductivo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457200" indent="-317500">
              <a:buSzPts val="1400"/>
              <a:buChar char="●"/>
            </a:pPr>
            <a:r>
              <a:rPr lang="en-US" sz="1800" dirty="0">
                <a:latin typeface="SamsungOne 400" pitchFamily="34" charset="0"/>
                <a:ea typeface="SamsungOne 400" pitchFamily="34" charset="0"/>
              </a:rPr>
              <a:t>No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conocemos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ni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.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457200" indent="-317500">
              <a:buSzPts val="1400"/>
              <a:buChar char="●"/>
            </a:pP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Nos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gustaría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inferir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los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temas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conjunto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datos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decir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colecciones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)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457200" indent="-317500">
              <a:buSzPts val="1400"/>
              <a:buChar char="●"/>
            </a:pPr>
            <a:r>
              <a:rPr lang="en-US" sz="1800" dirty="0">
                <a:latin typeface="SamsungOne 400" pitchFamily="34" charset="0"/>
                <a:ea typeface="SamsungOne 400" pitchFamily="34" charset="0"/>
              </a:rPr>
              <a:t>El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generativo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se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basó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en la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conjunta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P(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W,Z,θ,φ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;α,β)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457200" indent="-317500">
              <a:buSzPts val="1400"/>
              <a:buChar char="●"/>
            </a:pP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Pasos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para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inferencia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: 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  <a:p>
            <a:pPr marL="457200"/>
            <a:r>
              <a:rPr lang="en-US" sz="1800" dirty="0">
                <a:latin typeface="SamsungOne 400" pitchFamily="34" charset="0"/>
                <a:ea typeface="SamsungOne 400" pitchFamily="34" charset="0"/>
              </a:rPr>
              <a:t>1)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Marginar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θ y </a:t>
            </a:r>
            <a:r>
              <a:rPr lang="en-US" sz="18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φ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.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Obtenga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P(W,Z; α,β)=∬(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W,Z,θ,φ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;α,β)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dθdφ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2)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Utilizando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conjunto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datos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(W),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obtenga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P(Z|W;α,β) 3)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Inferir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latin typeface="SamsungOne 400" pitchFamily="34" charset="0"/>
                <a:ea typeface="SamsungOne 400" pitchFamily="34" charset="0"/>
              </a:rPr>
              <a:t>sobre</a:t>
            </a:r>
            <a:r>
              <a:rPr lang="en-US" sz="1800" dirty="0">
                <a:latin typeface="SamsungOne 400" pitchFamily="34" charset="0"/>
                <a:ea typeface="SamsungOne 400" pitchFamily="34" charset="0"/>
              </a:rPr>
              <a:t> α y β.</a:t>
            </a:r>
            <a:endParaRPr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9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0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145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Ejercicio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codificación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#0512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834" name="Google Shape;2834;p145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2835" name="Google Shape;2835;p145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6" name="Google Shape;2836;p145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2837" name="Google Shape;2837;p145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145"/>
              <p:cNvSpPr/>
              <p:nvPr/>
            </p:nvSpPr>
            <p:spPr>
              <a:xfrm>
                <a:off x="4852511" y="4528466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los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pasos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de la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práctica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en el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archivo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'ex_0512.ipynb' </a:t>
                </a: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2839" name="Google Shape;2839;p145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156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Ejercicio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codificación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#0513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3220" name="Google Shape;3220;p156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3221" name="Google Shape;3221;p156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2" name="Google Shape;3222;p156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3223" name="Google Shape;3223;p156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156"/>
              <p:cNvSpPr/>
              <p:nvPr/>
            </p:nvSpPr>
            <p:spPr>
              <a:xfrm>
                <a:off x="4852511" y="4528466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los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pasos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de la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práctica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en el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archivo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'ex_0513.ipynb' </a:t>
                </a: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3225" name="Google Shape;3225;p156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" name="Google Shape;2094;p107"/>
          <p:cNvSpPr/>
          <p:nvPr/>
        </p:nvSpPr>
        <p:spPr>
          <a:xfrm>
            <a:off x="10487488" y="6452090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640;p137"/>
          <p:cNvSpPr/>
          <p:nvPr/>
        </p:nvSpPr>
        <p:spPr>
          <a:xfrm>
            <a:off x="4890082" y="292985"/>
            <a:ext cx="24139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3.4.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Modelado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temas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75A3A56-5652-9F3C-BFF7-18A56FA1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0" name="Google Shape;2350;p99">
            <a:extLst>
              <a:ext uri="{FF2B5EF4-FFF2-40B4-BE49-F238E27FC236}">
                <a16:creationId xmlns:a16="http://schemas.microsoft.com/office/drawing/2014/main" id="{242DDA6E-64D0-6B98-A275-ACCC033F2439}"/>
              </a:ext>
            </a:extLst>
          </p:cNvPr>
          <p:cNvGrpSpPr/>
          <p:nvPr/>
        </p:nvGrpSpPr>
        <p:grpSpPr>
          <a:xfrm>
            <a:off x="1697435" y="1678886"/>
            <a:ext cx="8797129" cy="3960439"/>
            <a:chOff x="558798" y="2060849"/>
            <a:chExt cx="8797129" cy="3960439"/>
          </a:xfrm>
        </p:grpSpPr>
        <p:sp>
          <p:nvSpPr>
            <p:cNvPr id="2351" name="Google Shape;2351;p99">
              <a:extLst>
                <a:ext uri="{FF2B5EF4-FFF2-40B4-BE49-F238E27FC236}">
                  <a16:creationId xmlns:a16="http://schemas.microsoft.com/office/drawing/2014/main" id="{95B9FE35-6153-6FF3-9FBD-B5172E784383}"/>
                </a:ext>
              </a:extLst>
            </p:cNvPr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2352" name="Google Shape;2352;p99">
              <a:extLst>
                <a:ext uri="{FF2B5EF4-FFF2-40B4-BE49-F238E27FC236}">
                  <a16:creationId xmlns:a16="http://schemas.microsoft.com/office/drawing/2014/main" id="{54180489-2DD7-9BA9-07B8-9F955B655E56}"/>
                </a:ext>
              </a:extLst>
            </p:cNvPr>
            <p:cNvGrpSpPr/>
            <p:nvPr/>
          </p:nvGrpSpPr>
          <p:grpSpPr>
            <a:xfrm>
              <a:off x="558798" y="3945816"/>
              <a:ext cx="8797129" cy="903976"/>
              <a:chOff x="4778069" y="4391025"/>
              <a:chExt cx="2349160" cy="676999"/>
            </a:xfrm>
          </p:grpSpPr>
          <p:sp>
            <p:nvSpPr>
              <p:cNvPr id="2353" name="Google Shape;2353;p99">
                <a:extLst>
                  <a:ext uri="{FF2B5EF4-FFF2-40B4-BE49-F238E27FC236}">
                    <a16:creationId xmlns:a16="http://schemas.microsoft.com/office/drawing/2014/main" id="{EC39BF3A-15FD-CCD5-0675-F27D58BD696F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676999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2354" name="Google Shape;2354;p99">
                <a:extLst>
                  <a:ext uri="{FF2B5EF4-FFF2-40B4-BE49-F238E27FC236}">
                    <a16:creationId xmlns:a16="http://schemas.microsoft.com/office/drawing/2014/main" id="{23E49CDF-5109-0D94-A1B9-21FCA29DB6E4}"/>
                  </a:ext>
                </a:extLst>
              </p:cNvPr>
              <p:cNvSpPr/>
              <p:nvPr/>
            </p:nvSpPr>
            <p:spPr>
              <a:xfrm>
                <a:off x="4852511" y="4622444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Examen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teórico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. 3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minutos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por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pregunta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! Hagan solo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viendo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apuntes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!</a:t>
                </a: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2355" name="Google Shape;2355;p99" descr="텍스트, 클립아트이(가) 표시된 사진  자동 생성된 설명">
              <a:extLst>
                <a:ext uri="{FF2B5EF4-FFF2-40B4-BE49-F238E27FC236}">
                  <a16:creationId xmlns:a16="http://schemas.microsoft.com/office/drawing/2014/main" id="{A1CA97DF-AAD6-ED38-4DF5-8547A5E5C8D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" name="Google Shape;1121;p45">
            <a:extLst>
              <a:ext uri="{FF2B5EF4-FFF2-40B4-BE49-F238E27FC236}">
                <a16:creationId xmlns:a16="http://schemas.microsoft.com/office/drawing/2014/main" id="{8432F8D7-76FE-58B8-DB7F-88F71F847D8E}"/>
              </a:ext>
            </a:extLst>
          </p:cNvPr>
          <p:cNvSpPr/>
          <p:nvPr/>
        </p:nvSpPr>
        <p:spPr>
          <a:xfrm>
            <a:off x="10719595" y="6452088"/>
            <a:ext cx="127844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600"/>
            </a:pPr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04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077;p88">
            <a:extLst>
              <a:ext uri="{FF2B5EF4-FFF2-40B4-BE49-F238E27FC236}">
                <a16:creationId xmlns:a16="http://schemas.microsoft.com/office/drawing/2014/main" id="{B0DCC561-65A7-AFC3-9B0F-5F3EE6BAA93A}"/>
              </a:ext>
            </a:extLst>
          </p:cNvPr>
          <p:cNvSpPr/>
          <p:nvPr/>
        </p:nvSpPr>
        <p:spPr>
          <a:xfrm>
            <a:off x="3644386" y="290901"/>
            <a:ext cx="505559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4.2.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Aplicaciones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de los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Componentes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Principales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buSzPts val="1800"/>
            </a:pP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61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C2CD1-6DF3-406D-A2DE-742142FE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5" y="0"/>
            <a:ext cx="1106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f9e089eba_1_7"/>
          <p:cNvSpPr txBox="1">
            <a:spLocks noGrp="1"/>
          </p:cNvSpPr>
          <p:nvPr>
            <p:ph type="ctrTitle"/>
          </p:nvPr>
        </p:nvSpPr>
        <p:spPr>
          <a:xfrm>
            <a:off x="5951975" y="3036100"/>
            <a:ext cx="5510400" cy="108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/>
              <a:t>¡GRACIAS!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57978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0f9e089eba_0_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" y="0"/>
            <a:ext cx="12189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0f9e089eba_0_403"/>
          <p:cNvSpPr/>
          <p:nvPr/>
        </p:nvSpPr>
        <p:spPr>
          <a:xfrm>
            <a:off x="555323" y="5677032"/>
            <a:ext cx="1108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</a:t>
            </a:r>
            <a:r>
              <a:rPr lang="es-MX" sz="1000">
                <a:solidFill>
                  <a:srgbClr val="FFFFFF"/>
                </a:solidFill>
              </a:rPr>
              <a:t>4</a:t>
            </a: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SAMSUNG. Todos los derechos reservados.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oficina de Ciudadanía Corporativa de Samsung Electronics tiene los derechos de autor de este documento.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documento es una propiedad literaria protegida por la ley de derechos de autor, por lo que está prohibida su reimpresión y reproducción sin permiso.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utilizar este documento fuera del plan de estudios de Samsung Innovation Campus, debe recibir el consentimiento por escrito del titular de los derechos de autor.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20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3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Modelo Lingüístico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299869" y="1893470"/>
            <a:ext cx="5181600" cy="27708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6213" indent="-176213">
              <a:buClr>
                <a:srgbClr val="3F3F3F"/>
              </a:buClr>
              <a:buSzPts val="21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3.1. Modelo lingüístico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3.2. Modelo de representación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3.3. Análisis de la clasificación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3.4. Modelado de temas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chemeClr val="tx1"/>
              </a:solidFill>
              <a:latin typeface="Arial" panose="020B0604020202020204" pitchFamily="34" charset="0"/>
              <a:ea typeface="Samsung Sharp Sans" pitchFamily="2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07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07"/>
          <p:cNvSpPr/>
          <p:nvPr/>
        </p:nvSpPr>
        <p:spPr>
          <a:xfrm>
            <a:off x="253465" y="1413712"/>
            <a:ext cx="45719" cy="401612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090" name="Google Shape;2090;p107"/>
          <p:cNvSpPr/>
          <p:nvPr/>
        </p:nvSpPr>
        <p:spPr>
          <a:xfrm>
            <a:off x="405839" y="1380411"/>
            <a:ext cx="3073961" cy="27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refiere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un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o genera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componente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asignando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elementos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lenguaje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letra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morfema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cadena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frase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),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párrafo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etc.). </a:t>
            </a:r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/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/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/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/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/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>
              <a:spcBef>
                <a:spcPts val="600"/>
              </a:spcBef>
            </a:pPr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 algn="just">
              <a:spcBef>
                <a:spcPts val="600"/>
              </a:spcBef>
            </a:pPr>
            <a:endParaRPr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091" name="Google Shape;2091;p107"/>
          <p:cNvSpPr/>
          <p:nvPr/>
        </p:nvSpPr>
        <p:spPr>
          <a:xfrm>
            <a:off x="299184" y="2857738"/>
            <a:ext cx="3327936" cy="352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lvl="1" indent="-182563" algn="just">
              <a:lnSpc>
                <a:spcPct val="130000"/>
              </a:lnSpc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se divide 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estadístico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(SLM)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aprendizaje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profundo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basado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red neuronal artificial.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Esencialmente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los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modelos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lingüísticos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basados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dada,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siguiente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o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combinación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y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dicha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función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resolver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numerosos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problemas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procesamiento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lenguaje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natural,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generación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traducción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automática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resumen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documentos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etc.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093" name="Google Shape;2093;p107"/>
          <p:cNvSpPr/>
          <p:nvPr/>
        </p:nvSpPr>
        <p:spPr>
          <a:xfrm>
            <a:off x="4973210" y="291640"/>
            <a:ext cx="224773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3.1.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9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01" name="Google Shape;2101;p108"/>
          <p:cNvSpPr/>
          <p:nvPr/>
        </p:nvSpPr>
        <p:spPr>
          <a:xfrm>
            <a:off x="4288318" y="1697814"/>
            <a:ext cx="3073961" cy="48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lvl="1" indent="-182563">
              <a:lnSpc>
                <a:spcPct val="130000"/>
              </a:lnSpc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Predice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secuencia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𝑃(𝑤_1,𝑤_2,𝑤_3,...,𝑤_𝑖)  </a:t>
            </a:r>
            <a:b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300" b="1" dirty="0" err="1">
                <a:solidFill>
                  <a:srgbClr val="FF4337"/>
                </a:solidFill>
                <a:latin typeface="SamsungOne 400" pitchFamily="34" charset="0"/>
                <a:ea typeface="SamsungOne 400" pitchFamily="34" charset="0"/>
              </a:rPr>
              <a:t>Precaución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subíndice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𝑤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significa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orden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tiempo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real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no se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cambiar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lvl="1" indent="-182563">
              <a:lnSpc>
                <a:spcPct val="130000"/>
              </a:lnSpc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secuencia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palabras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{𝑤_1,𝑤_2,𝑤_3,...,𝑤_(𝑖-1) } ¿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cuál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𝑤_𝑖? </a:t>
            </a:r>
            <a:b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𝑃(𝑤_𝑖 |𝑤_1,𝑤_2,𝑤_3,...,𝑤_(𝑖-1)) ?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lvl="1" indent="-182563">
              <a:lnSpc>
                <a:spcPct val="130000"/>
              </a:lnSpc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escasez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un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problema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importante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mayoría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secuencias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(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largas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)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aparecen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con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muy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frecuencia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 </a:t>
            </a:r>
            <a:endParaRPr dirty="0">
              <a:latin typeface="SamsungOne 400" pitchFamily="34" charset="0"/>
              <a:ea typeface="SamsungOne 400" pitchFamily="34" charset="0"/>
            </a:endParaRPr>
          </a:p>
          <a:p>
            <a:pPr marL="182563" lvl="1" indent="-182563">
              <a:lnSpc>
                <a:spcPct val="130000"/>
              </a:lnSpc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Aplicaciones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prácticas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traducción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automática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reconocimiento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voz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corrección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ortográfica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autorrelleno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etc.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02" name="Google Shape;2102;p108"/>
          <p:cNvGrpSpPr/>
          <p:nvPr/>
        </p:nvGrpSpPr>
        <p:grpSpPr>
          <a:xfrm>
            <a:off x="4288318" y="1413712"/>
            <a:ext cx="7091383" cy="200055"/>
            <a:chOff x="559817" y="2136914"/>
            <a:chExt cx="8783192" cy="200055"/>
          </a:xfrm>
        </p:grpSpPr>
        <p:sp>
          <p:nvSpPr>
            <p:cNvPr id="2103" name="Google Shape;2103;p108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04" name="Google Shape;2104;p108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Sobre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modelo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lingüístico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113" name="Google Shape;2113;p109"/>
          <p:cNvSpPr/>
          <p:nvPr/>
        </p:nvSpPr>
        <p:spPr>
          <a:xfrm>
            <a:off x="8426766" y="2114051"/>
            <a:ext cx="57067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buscador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14" name="Google Shape;2114;p109"/>
          <p:cNvGrpSpPr/>
          <p:nvPr/>
        </p:nvGrpSpPr>
        <p:grpSpPr>
          <a:xfrm>
            <a:off x="8107928" y="2584316"/>
            <a:ext cx="4660560" cy="2946338"/>
            <a:chOff x="14098809" y="2430861"/>
            <a:chExt cx="3986172" cy="2520000"/>
          </a:xfrm>
        </p:grpSpPr>
        <p:pic>
          <p:nvPicPr>
            <p:cNvPr id="2115" name="Google Shape;2115;p109"/>
            <p:cNvPicPr preferRelativeResize="0"/>
            <p:nvPr/>
          </p:nvPicPr>
          <p:blipFill rotWithShape="1">
            <a:blip r:embed="rId3">
              <a:alphaModFix/>
            </a:blip>
            <a:srcRect r="24310"/>
            <a:stretch/>
          </p:blipFill>
          <p:spPr>
            <a:xfrm>
              <a:off x="14098809" y="2430861"/>
              <a:ext cx="3013826" cy="2520000"/>
            </a:xfrm>
            <a:prstGeom prst="rect">
              <a:avLst/>
            </a:prstGeom>
            <a:noFill/>
            <a:ln w="38100" cap="flat" cmpd="sng">
              <a:solidFill>
                <a:schemeClr val="dk1">
                  <a:alpha val="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116" name="Google Shape;2116;p109"/>
            <p:cNvSpPr/>
            <p:nvPr/>
          </p:nvSpPr>
          <p:spPr>
            <a:xfrm>
              <a:off x="14103163" y="2430861"/>
              <a:ext cx="3981818" cy="342819"/>
            </a:xfrm>
            <a:prstGeom prst="rect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0" name="Google Shape;2120;p109"/>
          <p:cNvSpPr/>
          <p:nvPr/>
        </p:nvSpPr>
        <p:spPr>
          <a:xfrm>
            <a:off x="8023477" y="2102246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10"/>
          <p:cNvSpPr/>
          <p:nvPr/>
        </p:nvSpPr>
        <p:spPr>
          <a:xfrm>
            <a:off x="312451" y="122572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conjunta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expandirse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como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sigue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30" name="Google Shape;2130;p110"/>
          <p:cNvSpPr/>
          <p:nvPr/>
        </p:nvSpPr>
        <p:spPr>
          <a:xfrm>
            <a:off x="621874" y="2642873"/>
            <a:ext cx="57067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 (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tres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pequeños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cerdos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vivieron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felices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)?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31" name="Google Shape;2131;p110"/>
          <p:cNvSpPr txBox="1"/>
          <p:nvPr/>
        </p:nvSpPr>
        <p:spPr>
          <a:xfrm>
            <a:off x="-198146" y="1656583"/>
            <a:ext cx="8242300" cy="11142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32" name="Google Shape;2132;p110"/>
          <p:cNvSpPr txBox="1"/>
          <p:nvPr/>
        </p:nvSpPr>
        <p:spPr>
          <a:xfrm>
            <a:off x="518664" y="3032660"/>
            <a:ext cx="500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sz="2000" dirty="0">
              <a:solidFill>
                <a:srgbClr val="193EB0"/>
              </a:solidFill>
              <a:latin typeface="SamsungOne 400" pitchFamily="34" charset="0"/>
              <a:ea typeface="SamsungOne 400" pitchFamily="34" charset="0"/>
            </a:endParaRPr>
          </a:p>
        </p:txBody>
      </p:sp>
      <p:graphicFrame>
        <p:nvGraphicFramePr>
          <p:cNvPr id="2133" name="Google Shape;2133;p110"/>
          <p:cNvGraphicFramePr/>
          <p:nvPr>
            <p:extLst>
              <p:ext uri="{D42A27DB-BD31-4B8C-83A1-F6EECF244321}">
                <p14:modId xmlns:p14="http://schemas.microsoft.com/office/powerpoint/2010/main" val="2270320119"/>
              </p:ext>
            </p:extLst>
          </p:nvPr>
        </p:nvGraphicFramePr>
        <p:xfrm>
          <a:off x="1019407" y="2996378"/>
          <a:ext cx="6997875" cy="365643"/>
        </p:xfrm>
        <a:graphic>
          <a:graphicData uri="http://schemas.openxmlformats.org/drawingml/2006/table">
            <a:tbl>
              <a:tblPr firstRow="1" bandRow="1">
                <a:noFill/>
                <a:tableStyleId>{DEC3E2A3-F3FA-46EC-B7F4-242DCBF29120}</a:tableStyleId>
              </a:tblPr>
              <a:tblGrid>
                <a:gridCol w="13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99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r>
                        <a:rPr lang="en-US" sz="1300" b="0" dirty="0" err="1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pequeños</a:t>
                      </a: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r>
                        <a:rPr lang="en-US" sz="1300" b="0" dirty="0" err="1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cerdos</a:t>
                      </a: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r>
                        <a:rPr lang="en-US" sz="1300" b="0" dirty="0" err="1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vivieron</a:t>
                      </a: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r>
                        <a:rPr lang="en-US" sz="1300" b="0" dirty="0" err="1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felices</a:t>
                      </a:r>
                      <a:r>
                        <a:rPr lang="en-US" sz="1300" b="0" dirty="0">
                          <a:solidFill>
                            <a:srgbClr val="262626"/>
                          </a:solidFill>
                          <a:latin typeface="SamsungOne 400" pitchFamily="34" charset="0"/>
                          <a:ea typeface="SamsungOne 400" pitchFamily="34" charset="0"/>
                          <a:cs typeface="Arial"/>
                          <a:sym typeface="Arial"/>
                        </a:rPr>
                        <a:t>"</a:t>
                      </a:r>
                      <a:endParaRPr sz="1300" b="0" dirty="0">
                        <a:solidFill>
                          <a:srgbClr val="262626"/>
                        </a:solidFill>
                        <a:latin typeface="SamsungOne 400" pitchFamily="34" charset="0"/>
                        <a:ea typeface="SamsungOne 400" pitchFamily="34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34" name="Google Shape;2134;p110"/>
          <p:cNvSpPr txBox="1"/>
          <p:nvPr/>
        </p:nvSpPr>
        <p:spPr>
          <a:xfrm>
            <a:off x="312451" y="3226404"/>
            <a:ext cx="8584544" cy="8595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35" name="Google Shape;2135;p110"/>
          <p:cNvGrpSpPr/>
          <p:nvPr/>
        </p:nvGrpSpPr>
        <p:grpSpPr>
          <a:xfrm>
            <a:off x="160086" y="858868"/>
            <a:ext cx="8783192" cy="200055"/>
            <a:chOff x="559817" y="2136914"/>
            <a:chExt cx="8783192" cy="200055"/>
          </a:xfrm>
        </p:grpSpPr>
        <p:sp>
          <p:nvSpPr>
            <p:cNvPr id="2136" name="Google Shape;2136;p110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37" name="Google Shape;2137;p110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Expresión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regular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138" name="Google Shape;2138;p110"/>
          <p:cNvSpPr/>
          <p:nvPr/>
        </p:nvSpPr>
        <p:spPr>
          <a:xfrm>
            <a:off x="219291" y="2619261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5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6" name="Google Shape;2093;p107"/>
          <p:cNvSpPr/>
          <p:nvPr/>
        </p:nvSpPr>
        <p:spPr>
          <a:xfrm>
            <a:off x="4973210" y="291640"/>
            <a:ext cx="224773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3.1.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47" name="Google Shape;2147;p111"/>
          <p:cNvSpPr txBox="1"/>
          <p:nvPr/>
        </p:nvSpPr>
        <p:spPr>
          <a:xfrm>
            <a:off x="5175271" y="3942299"/>
            <a:ext cx="8028034" cy="30970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48" name="Google Shape;2148;p111"/>
          <p:cNvSpPr/>
          <p:nvPr/>
        </p:nvSpPr>
        <p:spPr>
          <a:xfrm>
            <a:off x="8926527" y="6595037"/>
            <a:ext cx="1395146" cy="206871"/>
          </a:xfrm>
          <a:prstGeom prst="rect">
            <a:avLst/>
          </a:prstGeom>
          <a:solidFill>
            <a:srgbClr val="193EB0">
              <a:alpha val="29803"/>
            </a:srgbClr>
          </a:solidFill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1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49" name="Google Shape;2149;p111"/>
          <p:cNvSpPr/>
          <p:nvPr/>
        </p:nvSpPr>
        <p:spPr>
          <a:xfrm>
            <a:off x="8527000" y="6149401"/>
            <a:ext cx="1188000" cy="206871"/>
          </a:xfrm>
          <a:prstGeom prst="rect">
            <a:avLst/>
          </a:prstGeom>
          <a:solidFill>
            <a:srgbClr val="00B050">
              <a:alpha val="29803"/>
            </a:srgbClr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1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50" name="Google Shape;2150;p111"/>
          <p:cNvSpPr/>
          <p:nvPr/>
        </p:nvSpPr>
        <p:spPr>
          <a:xfrm>
            <a:off x="8080730" y="5731835"/>
            <a:ext cx="1224000" cy="206871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1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51" name="Google Shape;2151;p111"/>
          <p:cNvSpPr/>
          <p:nvPr/>
        </p:nvSpPr>
        <p:spPr>
          <a:xfrm>
            <a:off x="9020709" y="6055508"/>
            <a:ext cx="527853" cy="14078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FBFBF">
                  <a:alpha val="0"/>
                </a:srgbClr>
              </a:gs>
              <a:gs pos="100000">
                <a:srgbClr val="A5A5A5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0000"/>
              </a:lnSpc>
            </a:pPr>
            <a:endParaRPr sz="2467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52" name="Google Shape;2152;p111"/>
          <p:cNvSpPr/>
          <p:nvPr/>
        </p:nvSpPr>
        <p:spPr>
          <a:xfrm>
            <a:off x="9439809" y="6508146"/>
            <a:ext cx="527853" cy="14078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FBFBF">
                  <a:alpha val="0"/>
                </a:srgbClr>
              </a:gs>
              <a:gs pos="100000">
                <a:srgbClr val="A5A5A5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0000"/>
              </a:lnSpc>
            </a:pPr>
            <a:endParaRPr sz="2467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53" name="Google Shape;2153;p111"/>
          <p:cNvSpPr/>
          <p:nvPr/>
        </p:nvSpPr>
        <p:spPr>
          <a:xfrm>
            <a:off x="196078" y="4990518"/>
            <a:ext cx="4961661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secuencia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texto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se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construir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n-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Gramas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deslizando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"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ventana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móvil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"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longitud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= 𝑛.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54" name="Google Shape;2154;p111"/>
          <p:cNvGrpSpPr/>
          <p:nvPr/>
        </p:nvGrpSpPr>
        <p:grpSpPr>
          <a:xfrm>
            <a:off x="213127" y="4641310"/>
            <a:ext cx="8783192" cy="200055"/>
            <a:chOff x="559817" y="2136914"/>
            <a:chExt cx="8783192" cy="200055"/>
          </a:xfrm>
        </p:grpSpPr>
        <p:sp>
          <p:nvSpPr>
            <p:cNvPr id="2155" name="Google Shape;2155;p111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56" name="Google Shape;2156;p111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n-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Gramas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157" name="Google Shape;2157;p111"/>
          <p:cNvSpPr/>
          <p:nvPr/>
        </p:nvSpPr>
        <p:spPr>
          <a:xfrm>
            <a:off x="5284024" y="4443760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4E0DB8-B8F7-BE71-2D75-77756175EC4E}"/>
              </a:ext>
            </a:extLst>
          </p:cNvPr>
          <p:cNvCxnSpPr>
            <a:cxnSpLocks/>
          </p:cNvCxnSpPr>
          <p:nvPr/>
        </p:nvCxnSpPr>
        <p:spPr>
          <a:xfrm>
            <a:off x="-1005840" y="4317000"/>
            <a:ext cx="14639506" cy="27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12"/>
          <p:cNvSpPr txBox="1"/>
          <p:nvPr/>
        </p:nvSpPr>
        <p:spPr>
          <a:xfrm>
            <a:off x="-1419815" y="1838274"/>
            <a:ext cx="8640763" cy="6767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67" name="Google Shape;2167;p112"/>
          <p:cNvSpPr/>
          <p:nvPr/>
        </p:nvSpPr>
        <p:spPr>
          <a:xfrm>
            <a:off x="351093" y="2594258"/>
            <a:ext cx="5744907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lugar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estimación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exacta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hacer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llamada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aproximación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𝑛 -Gram: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68" name="Google Shape;2168;p112"/>
          <p:cNvSpPr txBox="1"/>
          <p:nvPr/>
        </p:nvSpPr>
        <p:spPr>
          <a:xfrm>
            <a:off x="-1419816" y="3268694"/>
            <a:ext cx="8640763" cy="10742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69" name="Google Shape;2169;p112"/>
          <p:cNvSpPr/>
          <p:nvPr/>
        </p:nvSpPr>
        <p:spPr>
          <a:xfrm>
            <a:off x="351093" y="434295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=&gt;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Normalmente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“m” anterior es un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pequeño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número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positivo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≅1, 2, 3,... 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70" name="Google Shape;2170;p112"/>
          <p:cNvSpPr/>
          <p:nvPr/>
        </p:nvSpPr>
        <p:spPr>
          <a:xfrm>
            <a:off x="352109" y="1370934"/>
            <a:ext cx="5743891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medida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secuencia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crece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probabilidades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son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más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difíciles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estimar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debido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a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escasez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datos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71" name="Google Shape;2171;p112"/>
          <p:cNvGrpSpPr/>
          <p:nvPr/>
        </p:nvGrpSpPr>
        <p:grpSpPr>
          <a:xfrm>
            <a:off x="200726" y="1088547"/>
            <a:ext cx="8783192" cy="200055"/>
            <a:chOff x="559817" y="2136914"/>
            <a:chExt cx="8783192" cy="200055"/>
          </a:xfrm>
        </p:grpSpPr>
        <p:sp>
          <p:nvSpPr>
            <p:cNvPr id="2172" name="Google Shape;2172;p112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73" name="Google Shape;2173;p112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Aproximaciones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n-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gramas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13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4" name="Google Shape;2093;p107"/>
          <p:cNvSpPr/>
          <p:nvPr/>
        </p:nvSpPr>
        <p:spPr>
          <a:xfrm>
            <a:off x="4973210" y="291640"/>
            <a:ext cx="224773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3.1.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82" name="Google Shape;2182;p113"/>
          <p:cNvSpPr txBox="1"/>
          <p:nvPr/>
        </p:nvSpPr>
        <p:spPr>
          <a:xfrm>
            <a:off x="4512194" y="3821691"/>
            <a:ext cx="8632824" cy="5062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83" name="Google Shape;2183;p113"/>
          <p:cNvGrpSpPr/>
          <p:nvPr/>
        </p:nvGrpSpPr>
        <p:grpSpPr>
          <a:xfrm>
            <a:off x="4973210" y="4342953"/>
            <a:ext cx="10174228" cy="865481"/>
            <a:chOff x="-830203" y="3714745"/>
            <a:chExt cx="10174228" cy="865481"/>
          </a:xfrm>
        </p:grpSpPr>
        <p:sp>
          <p:nvSpPr>
            <p:cNvPr id="2184" name="Google Shape;2184;p113"/>
            <p:cNvSpPr txBox="1"/>
            <p:nvPr/>
          </p:nvSpPr>
          <p:spPr>
            <a:xfrm>
              <a:off x="-830203" y="4073997"/>
              <a:ext cx="8632826" cy="50622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85" name="Google Shape;2185;p113"/>
            <p:cNvSpPr/>
            <p:nvPr/>
          </p:nvSpPr>
          <p:spPr>
            <a:xfrm>
              <a:off x="711201" y="3714745"/>
              <a:ext cx="8632824" cy="34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marL="182563" indent="-182563">
                <a:buClr>
                  <a:srgbClr val="193EB0"/>
                </a:buClr>
                <a:buSzPts val="1300"/>
                <a:buFont typeface="Arial"/>
                <a:buChar char="‣"/>
              </a:pP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Cuando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𝑛=2, es la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aproximación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Bigrama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grpSp>
        <p:nvGrpSpPr>
          <p:cNvPr id="2186" name="Google Shape;2186;p113"/>
          <p:cNvGrpSpPr/>
          <p:nvPr/>
        </p:nvGrpSpPr>
        <p:grpSpPr>
          <a:xfrm>
            <a:off x="3925700" y="5132682"/>
            <a:ext cx="9680334" cy="808375"/>
            <a:chOff x="-1383821" y="4893396"/>
            <a:chExt cx="9680334" cy="808375"/>
          </a:xfrm>
        </p:grpSpPr>
        <p:sp>
          <p:nvSpPr>
            <p:cNvPr id="2187" name="Google Shape;2187;p113"/>
            <p:cNvSpPr/>
            <p:nvPr/>
          </p:nvSpPr>
          <p:spPr>
            <a:xfrm>
              <a:off x="-336311" y="4893396"/>
              <a:ext cx="8632824" cy="34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marL="182563" indent="-182563">
                <a:buClr>
                  <a:srgbClr val="193EB0"/>
                </a:buClr>
                <a:buSzPts val="1300"/>
                <a:buFont typeface="Arial"/>
                <a:buChar char="‣"/>
              </a:pP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Cuando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𝑛=3, se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trata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la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aproximación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del 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trigrama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88" name="Google Shape;2188;p113"/>
            <p:cNvSpPr txBox="1"/>
            <p:nvPr/>
          </p:nvSpPr>
          <p:spPr>
            <a:xfrm>
              <a:off x="-1383821" y="5195542"/>
              <a:ext cx="8632827" cy="50622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189" name="Google Shape;2189;p113"/>
          <p:cNvSpPr txBox="1"/>
          <p:nvPr/>
        </p:nvSpPr>
        <p:spPr>
          <a:xfrm>
            <a:off x="4782376" y="5879096"/>
            <a:ext cx="8025744" cy="972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190" name="Google Shape;2190;p113"/>
          <p:cNvSpPr/>
          <p:nvPr/>
        </p:nvSpPr>
        <p:spPr>
          <a:xfrm>
            <a:off x="6514614" y="338675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Cuando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𝑛=1, se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trata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 la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aproximación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del </a:t>
            </a:r>
            <a:r>
              <a:rPr lang="en-US" sz="1300" dirty="0" err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Unigrama</a:t>
            </a:r>
            <a:r>
              <a:rPr lang="en-U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191" name="Google Shape;2191;p113"/>
          <p:cNvGrpSpPr/>
          <p:nvPr/>
        </p:nvGrpSpPr>
        <p:grpSpPr>
          <a:xfrm>
            <a:off x="6363231" y="3104366"/>
            <a:ext cx="8783192" cy="200055"/>
            <a:chOff x="559817" y="2136914"/>
            <a:chExt cx="8783192" cy="200055"/>
          </a:xfrm>
        </p:grpSpPr>
        <p:sp>
          <p:nvSpPr>
            <p:cNvPr id="2192" name="Google Shape;2192;p113"/>
            <p:cNvSpPr/>
            <p:nvPr/>
          </p:nvSpPr>
          <p:spPr>
            <a:xfrm>
              <a:off x="559817" y="2148284"/>
              <a:ext cx="35992" cy="179958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2193" name="Google Shape;2193;p113"/>
            <p:cNvSpPr/>
            <p:nvPr/>
          </p:nvSpPr>
          <p:spPr>
            <a:xfrm>
              <a:off x="712182" y="2136914"/>
              <a:ext cx="863082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Aproximaciones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 de n-</a:t>
              </a:r>
              <a:r>
                <a:rPr lang="en-US" sz="1300" dirty="0" err="1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gramos</a:t>
              </a:r>
              <a:r>
                <a:rPr lang="en-U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:</a:t>
              </a:r>
              <a:endParaRPr dirty="0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2194" name="Google Shape;2194;p113"/>
          <p:cNvSpPr/>
          <p:nvPr/>
        </p:nvSpPr>
        <p:spPr>
          <a:xfrm>
            <a:off x="4512194" y="6003018"/>
            <a:ext cx="290279" cy="223667"/>
          </a:xfrm>
          <a:prstGeom prst="roundRect">
            <a:avLst>
              <a:gd name="adj" fmla="val 16667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Ex</a:t>
            </a:r>
            <a:endParaRPr sz="1200" b="1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14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Ejercicio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de </a:t>
            </a:r>
            <a:r>
              <a:rPr lang="en-US" sz="2400" dirty="0" err="1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codificación</a:t>
            </a:r>
            <a:r>
              <a:rPr lang="en-US" sz="2400" dirty="0">
                <a:solidFill>
                  <a:srgbClr val="0C0C0C"/>
                </a:solidFill>
                <a:latin typeface="SamsungOne 400" pitchFamily="34" charset="0"/>
                <a:ea typeface="SamsungOne 400" pitchFamily="34" charset="0"/>
              </a:rPr>
              <a:t> #0509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2204" name="Google Shape;2204;p114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2205" name="Google Shape;2205;p114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6" name="Google Shape;2206;p114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2207" name="Google Shape;2207;p114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114"/>
              <p:cNvSpPr/>
              <p:nvPr/>
            </p:nvSpPr>
            <p:spPr>
              <a:xfrm>
                <a:off x="4852511" y="4528466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los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pasos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de la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práctica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en el </a:t>
                </a:r>
                <a:r>
                  <a:rPr lang="en-US" sz="2000" dirty="0" err="1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archivo</a:t>
                </a:r>
                <a:r>
                  <a:rPr lang="en-U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 'ex_0509.ipynb' </a:t>
                </a:r>
                <a:endParaRPr sz="2000" dirty="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2209" name="Google Shape;2209;p114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" name="Google Shape;2094;p107"/>
          <p:cNvSpPr/>
          <p:nvPr/>
        </p:nvSpPr>
        <p:spPr>
          <a:xfrm>
            <a:off x="10487488" y="6442854"/>
            <a:ext cx="11953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1600" dirty="0">
                <a:solidFill>
                  <a:srgbClr val="D8D8D8"/>
                </a:solidFill>
                <a:latin typeface="SamsungOne 400" pitchFamily="34" charset="0"/>
                <a:ea typeface="SamsungOne 400" pitchFamily="34" charset="0"/>
              </a:rPr>
              <a:t>UNIDAD 03</a:t>
            </a:r>
            <a:endParaRPr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2093;p107"/>
          <p:cNvSpPr/>
          <p:nvPr/>
        </p:nvSpPr>
        <p:spPr>
          <a:xfrm>
            <a:off x="4973210" y="291640"/>
            <a:ext cx="224773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3.1.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Modelo</a:t>
            </a:r>
            <a:r>
              <a:rPr lang="en-US" sz="18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lingüístico</a:t>
            </a:r>
            <a:endParaRPr lang="en-US" sz="1800" dirty="0">
              <a:solidFill>
                <a:schemeClr val="lt1"/>
              </a:solidFill>
              <a:latin typeface="SamsungOne 400" pitchFamily="34" charset="0"/>
              <a:ea typeface="SamsungOne 400" pitchFamily="34" charset="0"/>
            </a:endParaRPr>
          </a:p>
          <a:p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3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Modelo Lingüístico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299869" y="1893470"/>
            <a:ext cx="5181600" cy="27708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6213" indent="-176213">
              <a:buClr>
                <a:srgbClr val="3F3F3F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3.1. Modelo lingüístico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3.2. Modelo de representación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3.3. Análisis de la clasificación</a:t>
            </a:r>
          </a:p>
          <a:p>
            <a:pPr marL="176213" indent="-176213">
              <a:buClr>
                <a:srgbClr val="A6A6A6"/>
              </a:buClr>
              <a:buSzPts val="21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  <a:sym typeface="Calibri"/>
              </a:rPr>
              <a:t>3.4. Modelado de temas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chemeClr val="tx1"/>
              </a:solidFill>
              <a:latin typeface="Arial" panose="020B0604020202020204" pitchFamily="34" charset="0"/>
              <a:ea typeface="Samsung Sharp Sans" pitchFamily="2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875913"/>
      </p:ext>
    </p:extLst>
  </p:cSld>
  <p:clrMapOvr>
    <a:masterClrMapping/>
  </p:clrMapOvr>
</p:sld>
</file>

<file path=ppt/theme/theme1.xml><?xml version="1.0" encoding="utf-8"?>
<a:theme xmlns:a="http://schemas.openxmlformats.org/drawingml/2006/main" name="SIC 2024 - Plantil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SIC 2024 - Plantilla</Template>
  <TotalTime>1873</TotalTime>
  <Words>5301</Words>
  <Application>Microsoft Office PowerPoint</Application>
  <PresentationFormat>Widescreen</PresentationFormat>
  <Paragraphs>881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Noto Sans Symbols</vt:lpstr>
      <vt:lpstr>SamsungOne 400</vt:lpstr>
      <vt:lpstr>Cambria Math</vt:lpstr>
      <vt:lpstr>Samsung Sharp Sans</vt:lpstr>
      <vt:lpstr>Times New Roman</vt:lpstr>
      <vt:lpstr>Arial</vt:lpstr>
      <vt:lpstr>Malgun Gothic</vt:lpstr>
      <vt:lpstr>SIC 2024 - Plantilla</vt:lpstr>
      <vt:lpstr>PowerPoint Presentation</vt:lpstr>
      <vt:lpstr>PowerPoint Presentation</vt:lpstr>
      <vt:lpstr>PowerPoint Presentation</vt:lpstr>
      <vt:lpstr>Unidad 3</vt:lpstr>
      <vt:lpstr>PowerPoint Presentation</vt:lpstr>
      <vt:lpstr>PowerPoint Presentation</vt:lpstr>
      <vt:lpstr>PowerPoint Presentation</vt:lpstr>
      <vt:lpstr>PowerPoint Presentation</vt:lpstr>
      <vt:lpstr>Unidad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 3</vt:lpstr>
      <vt:lpstr>PowerPoint Presentation</vt:lpstr>
      <vt:lpstr>PowerPoint Presentation</vt:lpstr>
      <vt:lpstr>PowerPoint Presentation</vt:lpstr>
      <vt:lpstr>Unidad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¡GRACIAS!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sena.kim</dc:creator>
  <cp:lastModifiedBy>Edison Luis Sánchez Maldonado</cp:lastModifiedBy>
  <cp:revision>19</cp:revision>
  <dcterms:created xsi:type="dcterms:W3CDTF">2019-08-14T11:07:19Z</dcterms:created>
  <dcterms:modified xsi:type="dcterms:W3CDTF">2025-02-11T02:14:11Z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C:\Users\maria.he\AppData\Local\Temp\_AZTMP9_\SIC_AI_Chapter 7. Natural Language Processing and Language Models for Text Mining_v1.0.pptx</vt:lpwstr>
  </property>
</Properties>
</file>